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71" r:id="rId2"/>
    <p:sldId id="274" r:id="rId3"/>
    <p:sldId id="295" r:id="rId4"/>
    <p:sldId id="296" r:id="rId5"/>
    <p:sldId id="287" r:id="rId6"/>
    <p:sldId id="289" r:id="rId7"/>
    <p:sldId id="288" r:id="rId8"/>
    <p:sldId id="293" r:id="rId9"/>
    <p:sldId id="294" r:id="rId10"/>
    <p:sldId id="298" r:id="rId11"/>
    <p:sldId id="300" r:id="rId12"/>
    <p:sldId id="302" r:id="rId13"/>
    <p:sldId id="303" r:id="rId14"/>
    <p:sldId id="304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25" r:id="rId27"/>
    <p:sldId id="319" r:id="rId28"/>
    <p:sldId id="320" r:id="rId29"/>
    <p:sldId id="281" r:id="rId30"/>
    <p:sldId id="322" r:id="rId31"/>
    <p:sldId id="321" r:id="rId32"/>
    <p:sldId id="323" r:id="rId33"/>
    <p:sldId id="324" r:id="rId34"/>
  </p:sldIdLst>
  <p:sldSz cx="9144000" cy="6858000" type="screen4x3"/>
  <p:notesSz cx="6805613" cy="9939338"/>
  <p:embeddedFontLst>
    <p:embeddedFont>
      <p:font typeface="맑은 고딕" panose="020B0503020000020004" pitchFamily="50" charset="-127"/>
      <p:regular r:id="rId36"/>
      <p:bold r:id="rId37"/>
    </p:embeddedFont>
    <p:embeddedFont>
      <p:font typeface="나눔고딕 ExtraBold" panose="020B0600000101010101" charset="-127"/>
      <p:bold r:id="rId38"/>
    </p:embeddedFont>
    <p:embeddedFont>
      <p:font typeface="나눔고딕 Bold" panose="020B0600000101010101" charset="-127"/>
      <p:bold r:id="rId39"/>
    </p:embeddedFont>
    <p:embeddedFont>
      <p:font typeface="나눔고딕" panose="020B0600000101010101" charset="-127"/>
      <p:regular r:id="rId40"/>
      <p:bold r:id="rId41"/>
    </p:embeddedFont>
    <p:embeddedFont>
      <p:font typeface="Arial Unicode MS" panose="020B0604020202020204" pitchFamily="50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28"/>
    <a:srgbClr val="999999"/>
    <a:srgbClr val="7A9838"/>
    <a:srgbClr val="83B61B"/>
    <a:srgbClr val="255296"/>
    <a:srgbClr val="FF892D"/>
    <a:srgbClr val="FDF974"/>
    <a:srgbClr val="EC5115"/>
    <a:srgbClr val="252525"/>
    <a:srgbClr val="FF7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4660"/>
  </p:normalViewPr>
  <p:slideViewPr>
    <p:cSldViewPr>
      <p:cViewPr>
        <p:scale>
          <a:sx n="100" d="100"/>
          <a:sy n="100" d="100"/>
        </p:scale>
        <p:origin x="-798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99FCF-302B-402B-B6CF-507871992CF8}" type="doc">
      <dgm:prSet loTypeId="urn:microsoft.com/office/officeart/2005/8/layout/process1" loCatId="process" qsTypeId="urn:microsoft.com/office/officeart/2005/8/quickstyle/simple4" qsCatId="simple" csTypeId="urn:microsoft.com/office/officeart/2005/8/colors/accent0_3" csCatId="mainScheme" phldr="1"/>
      <dgm:spPr/>
    </dgm:pt>
    <dgm:pt modelId="{D0D94C25-699A-4A4A-A133-83FBFD898B44}">
      <dgm:prSet phldrT="[텍스트]" custT="1"/>
      <dgm:spPr>
        <a:xfrm>
          <a:off x="75591" y="0"/>
          <a:ext cx="2638734" cy="583840"/>
        </a:xfrm>
        <a:prstGeom prst="roundRect">
          <a:avLst>
            <a:gd name="adj" fmla="val 10000"/>
          </a:avLst>
        </a:prstGeom>
      </dgm:spPr>
      <dgm:t>
        <a:bodyPr/>
        <a:lstStyle/>
        <a:p>
          <a:pPr latinLnBrk="1"/>
          <a: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1</a:t>
          </a:r>
          <a:r>
            <a:rPr lang="ko-KR" altLang="en-US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(2009.4.11)</a:t>
          </a:r>
          <a:endParaRPr lang="ko-KR" altLang="en-US" sz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55699D9F-1336-4824-A98C-52D77DDDD099}" type="parTrans" cxnId="{1053A0FE-3CC3-4E03-9381-856D9598F4AA}">
      <dgm:prSet/>
      <dgm:spPr/>
      <dgm:t>
        <a:bodyPr/>
        <a:lstStyle/>
        <a:p>
          <a:pPr latinLnBrk="1"/>
          <a:endParaRPr lang="ko-KR" altLang="en-US" sz="1800">
            <a:latin typeface="나눔고딕 ExtraBold" pitchFamily="50" charset="-127"/>
            <a:ea typeface="나눔고딕 ExtraBold" pitchFamily="50" charset="-127"/>
          </a:endParaRPr>
        </a:p>
      </dgm:t>
    </dgm:pt>
    <dgm:pt modelId="{38C5AF9D-9F5C-4D79-A8A6-E26E98214042}" type="sibTrans" cxnId="{1053A0FE-3CC3-4E03-9381-856D9598F4AA}">
      <dgm:prSet custT="1"/>
      <dgm:spPr>
        <a:xfrm>
          <a:off x="2873327" y="9539"/>
          <a:ext cx="228325" cy="564761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latinLnBrk="1"/>
          <a:endParaRPr lang="ko-KR" altLang="en-US" sz="1800">
            <a:solidFill>
              <a:sysClr val="window" lastClr="FFFFFF"/>
            </a:solidFill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6CD113A6-EECF-4A5F-8C8A-BF8815BB11B8}">
      <dgm:prSet phldrT="[텍스트]" custT="1"/>
      <dgm:spPr>
        <a:xfrm>
          <a:off x="3235596" y="0"/>
          <a:ext cx="2504990" cy="583840"/>
        </a:xfrm>
        <a:prstGeom prst="roundRect">
          <a:avLst>
            <a:gd name="adj" fmla="val 10000"/>
          </a:avLst>
        </a:prstGeom>
      </dgm:spPr>
      <dgm:t>
        <a:bodyPr/>
        <a:lstStyle/>
        <a:p>
          <a:pPr latinLnBrk="1"/>
          <a: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2</a:t>
          </a:r>
          <a:r>
            <a:rPr lang="ko-KR" altLang="en-US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(2010.4.11)</a:t>
          </a:r>
          <a:endParaRPr lang="ko-KR" altLang="en-US" sz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ED20FDB4-8F3B-4FBA-AA10-2040B1799EDD}" type="parTrans" cxnId="{B55609CA-2DE5-4867-A1EE-AB064873851D}">
      <dgm:prSet/>
      <dgm:spPr/>
      <dgm:t>
        <a:bodyPr/>
        <a:lstStyle/>
        <a:p>
          <a:pPr latinLnBrk="1"/>
          <a:endParaRPr lang="ko-KR" altLang="en-US" sz="1800">
            <a:latin typeface="나눔고딕 ExtraBold" pitchFamily="50" charset="-127"/>
            <a:ea typeface="나눔고딕 ExtraBold" pitchFamily="50" charset="-127"/>
          </a:endParaRPr>
        </a:p>
      </dgm:t>
    </dgm:pt>
    <dgm:pt modelId="{01F367A8-1653-4B30-8A7D-A7C765887563}" type="sibTrans" cxnId="{B55609CA-2DE5-4867-A1EE-AB064873851D}">
      <dgm:prSet custT="1"/>
      <dgm:spPr>
        <a:xfrm>
          <a:off x="5884085" y="9539"/>
          <a:ext cx="176847" cy="564761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latinLnBrk="1"/>
          <a:endParaRPr lang="ko-KR" altLang="en-US" sz="1800">
            <a:solidFill>
              <a:sysClr val="window" lastClr="FFFFFF"/>
            </a:solidFill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901CB7DD-74B4-4ED3-9DB6-46C397A90D5E}">
      <dgm:prSet phldrT="[텍스트]" custT="1"/>
      <dgm:spPr>
        <a:xfrm>
          <a:off x="6144330" y="0"/>
          <a:ext cx="2504990" cy="583840"/>
        </a:xfrm>
        <a:prstGeom prst="roundRect">
          <a:avLst>
            <a:gd name="adj" fmla="val 10000"/>
          </a:avLst>
        </a:prstGeom>
      </dgm:spPr>
      <dgm:t>
        <a:bodyPr/>
        <a:lstStyle/>
        <a:p>
          <a:pPr latinLnBrk="1"/>
          <a: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3</a:t>
          </a:r>
          <a:r>
            <a:rPr lang="ko-KR" altLang="en-US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(2011.4.11)</a:t>
          </a:r>
          <a:endParaRPr lang="ko-KR" altLang="en-US" sz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AFE32DBC-4AEF-4034-8C84-5363265F1F78}" type="parTrans" cxnId="{02DA650B-DB1C-4BC0-A77F-E1F8F137E020}">
      <dgm:prSet/>
      <dgm:spPr/>
      <dgm:t>
        <a:bodyPr/>
        <a:lstStyle/>
        <a:p>
          <a:pPr latinLnBrk="1"/>
          <a:endParaRPr lang="ko-KR" altLang="en-US" sz="1800">
            <a:latin typeface="나눔고딕 ExtraBold" pitchFamily="50" charset="-127"/>
            <a:ea typeface="나눔고딕 ExtraBold" pitchFamily="50" charset="-127"/>
          </a:endParaRPr>
        </a:p>
      </dgm:t>
    </dgm:pt>
    <dgm:pt modelId="{2602793F-FD06-45A1-ADF0-D35C16CC48D2}" type="sibTrans" cxnId="{02DA650B-DB1C-4BC0-A77F-E1F8F137E020}">
      <dgm:prSet/>
      <dgm:spPr/>
      <dgm:t>
        <a:bodyPr/>
        <a:lstStyle/>
        <a:p>
          <a:pPr latinLnBrk="1"/>
          <a:endParaRPr lang="ko-KR" altLang="en-US" sz="1800">
            <a:latin typeface="나눔고딕 ExtraBold" pitchFamily="50" charset="-127"/>
            <a:ea typeface="나눔고딕 ExtraBold" pitchFamily="50" charset="-127"/>
          </a:endParaRPr>
        </a:p>
      </dgm:t>
    </dgm:pt>
    <dgm:pt modelId="{1954B1F5-B604-4592-8B76-8C04762037C2}" type="pres">
      <dgm:prSet presAssocID="{A9599FCF-302B-402B-B6CF-507871992CF8}" presName="Name0" presStyleCnt="0">
        <dgm:presLayoutVars>
          <dgm:dir/>
          <dgm:resizeHandles val="exact"/>
        </dgm:presLayoutVars>
      </dgm:prSet>
      <dgm:spPr/>
    </dgm:pt>
    <dgm:pt modelId="{ED744680-E309-4B53-9CD7-7884453C1240}" type="pres">
      <dgm:prSet presAssocID="{D0D94C25-699A-4A4A-A133-83FBFD898B44}" presName="node" presStyleLbl="node1" presStyleIdx="0" presStyleCnt="3" custScaleX="115873" custLinFactNeighborX="603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C7FB61-5A24-45E1-8A9C-E3BB9A6CAD42}" type="pres">
      <dgm:prSet presAssocID="{38C5AF9D-9F5C-4D79-A8A6-E26E98214042}" presName="sibTrans" presStyleLbl="sibTrans2D1" presStyleIdx="0" presStyleCnt="2" custScaleX="82645" custLinFactNeighborX="1705"/>
      <dgm:spPr/>
      <dgm:t>
        <a:bodyPr/>
        <a:lstStyle/>
        <a:p>
          <a:pPr latinLnBrk="1"/>
          <a:endParaRPr lang="ko-KR" altLang="en-US"/>
        </a:p>
      </dgm:t>
    </dgm:pt>
    <dgm:pt modelId="{DF6608CE-3ACF-43FA-AAE8-C056F3627D8C}" type="pres">
      <dgm:prSet presAssocID="{38C5AF9D-9F5C-4D79-A8A6-E26E98214042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F9DF354-081E-41F8-9D59-3C70B3234A65}" type="pres">
      <dgm:prSet presAssocID="{6CD113A6-EECF-4A5F-8C8A-BF8815BB11B8}" presName="node" presStyleLbl="node1" presStyleIdx="1" presStyleCnt="3" custScaleX="110000" custLinFactNeighborX="-2931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EFF38A-AF6E-4D7C-A75A-39F456966848}" type="pres">
      <dgm:prSet presAssocID="{01F367A8-1653-4B30-8A7D-A7C765887563}" presName="sibTrans" presStyleLbl="sibTrans2D1" presStyleIdx="1" presStyleCnt="2" custScaleX="82645" custLinFactNeighborX="11213"/>
      <dgm:spPr/>
      <dgm:t>
        <a:bodyPr/>
        <a:lstStyle/>
        <a:p>
          <a:pPr latinLnBrk="1"/>
          <a:endParaRPr lang="ko-KR" altLang="en-US"/>
        </a:p>
      </dgm:t>
    </dgm:pt>
    <dgm:pt modelId="{12C04963-3C20-45E4-9985-95911FEDEDEE}" type="pres">
      <dgm:prSet presAssocID="{01F367A8-1653-4B30-8A7D-A7C765887563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61CB83-53F1-4143-8001-72663A4AE82B}" type="pres">
      <dgm:prSet presAssocID="{901CB7DD-74B4-4ED3-9DB6-46C397A90D5E}" presName="node" presStyleLbl="node1" presStyleIdx="2" presStyleCnt="3" custScaleX="110000" custLinFactNeighborX="-753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8C79837-D05A-4596-B4DD-8474A9AA1C89}" type="presOf" srcId="{01F367A8-1653-4B30-8A7D-A7C765887563}" destId="{CEEFF38A-AF6E-4D7C-A75A-39F456966848}" srcOrd="0" destOrd="0" presId="urn:microsoft.com/office/officeart/2005/8/layout/process1"/>
    <dgm:cxn modelId="{0361B6A8-352D-4242-90BC-30DDFEFDC210}" type="presOf" srcId="{01F367A8-1653-4B30-8A7D-A7C765887563}" destId="{12C04963-3C20-45E4-9985-95911FEDEDEE}" srcOrd="1" destOrd="0" presId="urn:microsoft.com/office/officeart/2005/8/layout/process1"/>
    <dgm:cxn modelId="{02DA650B-DB1C-4BC0-A77F-E1F8F137E020}" srcId="{A9599FCF-302B-402B-B6CF-507871992CF8}" destId="{901CB7DD-74B4-4ED3-9DB6-46C397A90D5E}" srcOrd="2" destOrd="0" parTransId="{AFE32DBC-4AEF-4034-8C84-5363265F1F78}" sibTransId="{2602793F-FD06-45A1-ADF0-D35C16CC48D2}"/>
    <dgm:cxn modelId="{9183E1D1-9769-4D0D-8C0E-62DD267079D2}" type="presOf" srcId="{6CD113A6-EECF-4A5F-8C8A-BF8815BB11B8}" destId="{2F9DF354-081E-41F8-9D59-3C70B3234A65}" srcOrd="0" destOrd="0" presId="urn:microsoft.com/office/officeart/2005/8/layout/process1"/>
    <dgm:cxn modelId="{94613E0A-97C6-4FB2-8C35-C79F8175F169}" type="presOf" srcId="{38C5AF9D-9F5C-4D79-A8A6-E26E98214042}" destId="{DF6608CE-3ACF-43FA-AAE8-C056F3627D8C}" srcOrd="1" destOrd="0" presId="urn:microsoft.com/office/officeart/2005/8/layout/process1"/>
    <dgm:cxn modelId="{B55609CA-2DE5-4867-A1EE-AB064873851D}" srcId="{A9599FCF-302B-402B-B6CF-507871992CF8}" destId="{6CD113A6-EECF-4A5F-8C8A-BF8815BB11B8}" srcOrd="1" destOrd="0" parTransId="{ED20FDB4-8F3B-4FBA-AA10-2040B1799EDD}" sibTransId="{01F367A8-1653-4B30-8A7D-A7C765887563}"/>
    <dgm:cxn modelId="{14B49814-29CF-446A-8608-7E309176FAA1}" type="presOf" srcId="{901CB7DD-74B4-4ED3-9DB6-46C397A90D5E}" destId="{9661CB83-53F1-4143-8001-72663A4AE82B}" srcOrd="0" destOrd="0" presId="urn:microsoft.com/office/officeart/2005/8/layout/process1"/>
    <dgm:cxn modelId="{85D36AD1-F707-43C8-A0CF-D36E0E9FFBA2}" type="presOf" srcId="{D0D94C25-699A-4A4A-A133-83FBFD898B44}" destId="{ED744680-E309-4B53-9CD7-7884453C1240}" srcOrd="0" destOrd="0" presId="urn:microsoft.com/office/officeart/2005/8/layout/process1"/>
    <dgm:cxn modelId="{52F3110E-1C09-4160-B8BC-768F25BCE2E5}" type="presOf" srcId="{38C5AF9D-9F5C-4D79-A8A6-E26E98214042}" destId="{BBC7FB61-5A24-45E1-8A9C-E3BB9A6CAD42}" srcOrd="0" destOrd="0" presId="urn:microsoft.com/office/officeart/2005/8/layout/process1"/>
    <dgm:cxn modelId="{83878AA9-8BD6-4935-A64D-764A97CDA1D4}" type="presOf" srcId="{A9599FCF-302B-402B-B6CF-507871992CF8}" destId="{1954B1F5-B604-4592-8B76-8C04762037C2}" srcOrd="0" destOrd="0" presId="urn:microsoft.com/office/officeart/2005/8/layout/process1"/>
    <dgm:cxn modelId="{1053A0FE-3CC3-4E03-9381-856D9598F4AA}" srcId="{A9599FCF-302B-402B-B6CF-507871992CF8}" destId="{D0D94C25-699A-4A4A-A133-83FBFD898B44}" srcOrd="0" destOrd="0" parTransId="{55699D9F-1336-4824-A98C-52D77DDDD099}" sibTransId="{38C5AF9D-9F5C-4D79-A8A6-E26E98214042}"/>
    <dgm:cxn modelId="{BBF55E04-7CEE-4C38-9052-3F4F9ABE4658}" type="presParOf" srcId="{1954B1F5-B604-4592-8B76-8C04762037C2}" destId="{ED744680-E309-4B53-9CD7-7884453C1240}" srcOrd="0" destOrd="0" presId="urn:microsoft.com/office/officeart/2005/8/layout/process1"/>
    <dgm:cxn modelId="{1085D860-3A62-423B-BBDB-84D8A670716B}" type="presParOf" srcId="{1954B1F5-B604-4592-8B76-8C04762037C2}" destId="{BBC7FB61-5A24-45E1-8A9C-E3BB9A6CAD42}" srcOrd="1" destOrd="0" presId="urn:microsoft.com/office/officeart/2005/8/layout/process1"/>
    <dgm:cxn modelId="{3CBAD94E-270C-4AF8-B0D1-878236124F41}" type="presParOf" srcId="{BBC7FB61-5A24-45E1-8A9C-E3BB9A6CAD42}" destId="{DF6608CE-3ACF-43FA-AAE8-C056F3627D8C}" srcOrd="0" destOrd="0" presId="urn:microsoft.com/office/officeart/2005/8/layout/process1"/>
    <dgm:cxn modelId="{92DEFD29-F560-4F93-AFBB-6AE8B4C1698F}" type="presParOf" srcId="{1954B1F5-B604-4592-8B76-8C04762037C2}" destId="{2F9DF354-081E-41F8-9D59-3C70B3234A65}" srcOrd="2" destOrd="0" presId="urn:microsoft.com/office/officeart/2005/8/layout/process1"/>
    <dgm:cxn modelId="{6D70F888-1185-4C15-B2AC-B4E3A47F416D}" type="presParOf" srcId="{1954B1F5-B604-4592-8B76-8C04762037C2}" destId="{CEEFF38A-AF6E-4D7C-A75A-39F456966848}" srcOrd="3" destOrd="0" presId="urn:microsoft.com/office/officeart/2005/8/layout/process1"/>
    <dgm:cxn modelId="{4E6CB6B0-4F67-400B-81D6-FAE2BBFF1C68}" type="presParOf" srcId="{CEEFF38A-AF6E-4D7C-A75A-39F456966848}" destId="{12C04963-3C20-45E4-9985-95911FEDEDEE}" srcOrd="0" destOrd="0" presId="urn:microsoft.com/office/officeart/2005/8/layout/process1"/>
    <dgm:cxn modelId="{30F45B91-2314-44E7-95A1-509A43D99401}" type="presParOf" srcId="{1954B1F5-B604-4592-8B76-8C04762037C2}" destId="{9661CB83-53F1-4143-8001-72663A4AE82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599FCF-302B-402B-B6CF-507871992CF8}" type="doc">
      <dgm:prSet loTypeId="urn:microsoft.com/office/officeart/2005/8/layout/process1" loCatId="process" qsTypeId="urn:microsoft.com/office/officeart/2005/8/quickstyle/simple4" qsCatId="simple" csTypeId="urn:microsoft.com/office/officeart/2005/8/colors/accent0_3" csCatId="mainScheme" phldr="1"/>
      <dgm:spPr/>
    </dgm:pt>
    <dgm:pt modelId="{D0D94C25-699A-4A4A-A133-83FBFD898B44}">
      <dgm:prSet phldrT="[텍스트]" custT="1"/>
      <dgm:spPr>
        <a:xfrm>
          <a:off x="5070" y="0"/>
          <a:ext cx="2635567" cy="583840"/>
        </a:xfrm>
        <a:prstGeom prst="roundRect">
          <a:avLst>
            <a:gd name="adj" fmla="val 10000"/>
          </a:avLst>
        </a:prstGeom>
      </dgm:spPr>
      <dgm:t>
        <a:bodyPr/>
        <a:lstStyle/>
        <a:p>
          <a:pPr latinLnBrk="1"/>
          <a:r>
            <a:rPr lang="en-US" altLang="ko-KR" sz="1800" smtClean="0">
              <a:latin typeface="나눔고딕 ExtraBold" pitchFamily="50" charset="-127"/>
              <a:ea typeface="나눔고딕 ExtraBold" pitchFamily="50" charset="-127"/>
              <a:cs typeface="+mn-cs"/>
            </a:rPr>
            <a:t>4</a:t>
          </a:r>
          <a:r>
            <a:rPr lang="ko-KR" altLang="en-US" sz="180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smtClean="0">
              <a:latin typeface="나눔고딕 ExtraBold" pitchFamily="50" charset="-127"/>
              <a:ea typeface="나눔고딕 ExtraBold" pitchFamily="50" charset="-127"/>
              <a:cs typeface="+mn-cs"/>
            </a:rPr>
            <a:t>(2012.4.11)</a:t>
          </a:r>
          <a:endParaRPr lang="ko-KR" altLang="en-US" sz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55699D9F-1336-4824-A98C-52D77DDDD099}" type="parTrans" cxnId="{1053A0FE-3CC3-4E03-9381-856D9598F4AA}">
      <dgm:prSet/>
      <dgm:spPr/>
      <dgm:t>
        <a:bodyPr/>
        <a:lstStyle/>
        <a:p>
          <a:pPr latinLnBrk="1"/>
          <a:endParaRPr lang="ko-KR" altLang="en-US" sz="1800">
            <a:latin typeface="나눔고딕 ExtraBold" pitchFamily="50" charset="-127"/>
            <a:ea typeface="나눔고딕 ExtraBold" pitchFamily="50" charset="-127"/>
          </a:endParaRPr>
        </a:p>
      </dgm:t>
    </dgm:pt>
    <dgm:pt modelId="{38C5AF9D-9F5C-4D79-A8A6-E26E98214042}" type="sibTrans" cxnId="{1053A0FE-3CC3-4E03-9381-856D9598F4AA}">
      <dgm:prSet custT="1"/>
      <dgm:spPr>
        <a:xfrm>
          <a:off x="2750089" y="0"/>
          <a:ext cx="262933" cy="583840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latinLnBrk="1"/>
          <a:endParaRPr lang="ko-KR" altLang="en-US" sz="1800">
            <a:solidFill>
              <a:sysClr val="window" lastClr="FFFFFF"/>
            </a:solidFill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6CD113A6-EECF-4A5F-8C8A-BF8815BB11B8}">
      <dgm:prSet phldrT="[텍스트]" custT="1"/>
      <dgm:spPr>
        <a:xfrm>
          <a:off x="3136738" y="0"/>
          <a:ext cx="2443893" cy="583840"/>
        </a:xfrm>
        <a:prstGeom prst="roundRect">
          <a:avLst>
            <a:gd name="adj" fmla="val 10000"/>
          </a:avLst>
        </a:prstGeom>
        <a:solidFill>
          <a:schemeClr val="accent2"/>
        </a:solidFill>
      </dgm:spPr>
      <dgm:t>
        <a:bodyPr/>
        <a:lstStyle/>
        <a:p>
          <a:pPr latinLnBrk="1"/>
          <a: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5</a:t>
          </a:r>
          <a:r>
            <a:rPr lang="ko-KR" altLang="en-US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dirty="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(2013.4.11)</a:t>
          </a:r>
          <a:endParaRPr lang="ko-KR" altLang="en-US" sz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ED20FDB4-8F3B-4FBA-AA10-2040B1799EDD}" type="parTrans" cxnId="{B55609CA-2DE5-4867-A1EE-AB064873851D}">
      <dgm:prSet/>
      <dgm:spPr/>
      <dgm:t>
        <a:bodyPr/>
        <a:lstStyle/>
        <a:p>
          <a:pPr latinLnBrk="1"/>
          <a:endParaRPr lang="ko-KR" altLang="en-US" sz="1800">
            <a:latin typeface="나눔고딕 ExtraBold" pitchFamily="50" charset="-127"/>
            <a:ea typeface="나눔고딕 ExtraBold" pitchFamily="50" charset="-127"/>
          </a:endParaRPr>
        </a:p>
      </dgm:t>
    </dgm:pt>
    <dgm:pt modelId="{01F367A8-1653-4B30-8A7D-A7C765887563}" type="sibTrans" cxnId="{B55609CA-2DE5-4867-A1EE-AB064873851D}">
      <dgm:prSet custT="1"/>
      <dgm:spPr>
        <a:xfrm>
          <a:off x="5680839" y="0"/>
          <a:ext cx="277839" cy="583840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latinLnBrk="1"/>
          <a:endParaRPr lang="ko-KR" altLang="en-US" sz="1800">
            <a:solidFill>
              <a:sysClr val="window" lastClr="FFFFFF"/>
            </a:solidFill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901CB7DD-74B4-4ED3-9DB6-46C397A90D5E}">
      <dgm:prSet phldrT="[텍스트]" custT="1"/>
      <dgm:spPr>
        <a:xfrm>
          <a:off x="6104857" y="0"/>
          <a:ext cx="2443893" cy="583840"/>
        </a:xfrm>
        <a:prstGeom prst="roundRect">
          <a:avLst>
            <a:gd name="adj" fmla="val 10000"/>
          </a:avLst>
        </a:prstGeom>
        <a:solidFill>
          <a:schemeClr val="accent2"/>
        </a:solidFill>
      </dgm:spPr>
      <dgm:t>
        <a:bodyPr/>
        <a:lstStyle/>
        <a:p>
          <a:pPr latinLnBrk="1"/>
          <a:r>
            <a:rPr lang="en-US" altLang="ko-KR" sz="1800" smtClean="0">
              <a:latin typeface="나눔고딕 ExtraBold" pitchFamily="50" charset="-127"/>
              <a:ea typeface="나눔고딕 ExtraBold" pitchFamily="50" charset="-127"/>
              <a:cs typeface="+mn-cs"/>
            </a:rPr>
            <a:t>6</a:t>
          </a:r>
          <a:r>
            <a:rPr lang="ko-KR" altLang="en-US" sz="180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smtClean="0">
              <a:latin typeface="나눔고딕 ExtraBold" pitchFamily="50" charset="-127"/>
              <a:ea typeface="나눔고딕 ExtraBold" pitchFamily="50" charset="-127"/>
              <a:cs typeface="+mn-cs"/>
            </a:rPr>
            <a:t>(2015.4.11)</a:t>
          </a:r>
          <a:endParaRPr lang="ko-KR" altLang="en-US" sz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gm:t>
    </dgm:pt>
    <dgm:pt modelId="{AFE32DBC-4AEF-4034-8C84-5363265F1F78}" type="parTrans" cxnId="{02DA650B-DB1C-4BC0-A77F-E1F8F137E020}">
      <dgm:prSet/>
      <dgm:spPr/>
      <dgm:t>
        <a:bodyPr/>
        <a:lstStyle/>
        <a:p>
          <a:pPr latinLnBrk="1"/>
          <a:endParaRPr lang="ko-KR" altLang="en-US" sz="1800">
            <a:latin typeface="나눔고딕 ExtraBold" pitchFamily="50" charset="-127"/>
            <a:ea typeface="나눔고딕 ExtraBold" pitchFamily="50" charset="-127"/>
          </a:endParaRPr>
        </a:p>
      </dgm:t>
    </dgm:pt>
    <dgm:pt modelId="{2602793F-FD06-45A1-ADF0-D35C16CC48D2}" type="sibTrans" cxnId="{02DA650B-DB1C-4BC0-A77F-E1F8F137E020}">
      <dgm:prSet/>
      <dgm:spPr/>
      <dgm:t>
        <a:bodyPr/>
        <a:lstStyle/>
        <a:p>
          <a:pPr latinLnBrk="1"/>
          <a:endParaRPr lang="ko-KR" altLang="en-US" sz="1800">
            <a:latin typeface="나눔고딕 ExtraBold" pitchFamily="50" charset="-127"/>
            <a:ea typeface="나눔고딕 ExtraBold" pitchFamily="50" charset="-127"/>
          </a:endParaRPr>
        </a:p>
      </dgm:t>
    </dgm:pt>
    <dgm:pt modelId="{1954B1F5-B604-4592-8B76-8C04762037C2}" type="pres">
      <dgm:prSet presAssocID="{A9599FCF-302B-402B-B6CF-507871992CF8}" presName="Name0" presStyleCnt="0">
        <dgm:presLayoutVars>
          <dgm:dir/>
          <dgm:resizeHandles val="exact"/>
        </dgm:presLayoutVars>
      </dgm:prSet>
      <dgm:spPr/>
    </dgm:pt>
    <dgm:pt modelId="{ED744680-E309-4B53-9CD7-7884453C1240}" type="pres">
      <dgm:prSet presAssocID="{D0D94C25-699A-4A4A-A133-83FBFD898B44}" presName="node" presStyleLbl="node1" presStyleIdx="0" presStyleCnt="3" custScaleX="10784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C7FB61-5A24-45E1-8A9C-E3BB9A6CAD42}" type="pres">
      <dgm:prSet presAssocID="{38C5AF9D-9F5C-4D79-A8A6-E26E98214042}" presName="sibTrans" presStyleLbl="sibTrans2D1" presStyleIdx="0" presStyleCnt="2" custLinFactNeighborX="-5543"/>
      <dgm:spPr/>
      <dgm:t>
        <a:bodyPr/>
        <a:lstStyle/>
        <a:p>
          <a:pPr latinLnBrk="1"/>
          <a:endParaRPr lang="ko-KR" altLang="en-US"/>
        </a:p>
      </dgm:t>
    </dgm:pt>
    <dgm:pt modelId="{DF6608CE-3ACF-43FA-AAE8-C056F3627D8C}" type="pres">
      <dgm:prSet presAssocID="{38C5AF9D-9F5C-4D79-A8A6-E26E98214042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F9DF354-081E-41F8-9D59-3C70B3234A65}" type="pres">
      <dgm:prSet presAssocID="{6CD113A6-EECF-4A5F-8C8A-BF8815BB11B8}" presName="node" presStyleLbl="node1" presStyleIdx="1" presStyleCnt="3" custLinFactNeighborX="-4925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EFF38A-AF6E-4D7C-A75A-39F456966848}" type="pres">
      <dgm:prSet presAssocID="{01F367A8-1653-4B30-8A7D-A7C765887563}" presName="sibTrans" presStyleLbl="sibTrans2D1" presStyleIdx="1" presStyleCnt="2" custLinFactNeighborX="-11103"/>
      <dgm:spPr/>
      <dgm:t>
        <a:bodyPr/>
        <a:lstStyle/>
        <a:p>
          <a:pPr latinLnBrk="1"/>
          <a:endParaRPr lang="ko-KR" altLang="en-US"/>
        </a:p>
      </dgm:t>
    </dgm:pt>
    <dgm:pt modelId="{12C04963-3C20-45E4-9985-95911FEDEDEE}" type="pres">
      <dgm:prSet presAssocID="{01F367A8-1653-4B30-8A7D-A7C765887563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61CB83-53F1-4143-8001-72663A4AE82B}" type="pres">
      <dgm:prSet presAssocID="{901CB7DD-74B4-4ED3-9DB6-46C397A90D5E}" presName="node" presStyleLbl="node1" presStyleIdx="2" presStyleCnt="3" custLinFactNeighborX="-9562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35CACAD-B2BA-4D0B-920B-BF90BF7152B6}" type="presOf" srcId="{38C5AF9D-9F5C-4D79-A8A6-E26E98214042}" destId="{DF6608CE-3ACF-43FA-AAE8-C056F3627D8C}" srcOrd="1" destOrd="0" presId="urn:microsoft.com/office/officeart/2005/8/layout/process1"/>
    <dgm:cxn modelId="{998157BD-FCCB-45F9-BBEC-84F6251D7886}" type="presOf" srcId="{01F367A8-1653-4B30-8A7D-A7C765887563}" destId="{CEEFF38A-AF6E-4D7C-A75A-39F456966848}" srcOrd="0" destOrd="0" presId="urn:microsoft.com/office/officeart/2005/8/layout/process1"/>
    <dgm:cxn modelId="{EF40E0AA-E478-45E2-9EA5-D6AEB4522CDC}" type="presOf" srcId="{6CD113A6-EECF-4A5F-8C8A-BF8815BB11B8}" destId="{2F9DF354-081E-41F8-9D59-3C70B3234A65}" srcOrd="0" destOrd="0" presId="urn:microsoft.com/office/officeart/2005/8/layout/process1"/>
    <dgm:cxn modelId="{02DA650B-DB1C-4BC0-A77F-E1F8F137E020}" srcId="{A9599FCF-302B-402B-B6CF-507871992CF8}" destId="{901CB7DD-74B4-4ED3-9DB6-46C397A90D5E}" srcOrd="2" destOrd="0" parTransId="{AFE32DBC-4AEF-4034-8C84-5363265F1F78}" sibTransId="{2602793F-FD06-45A1-ADF0-D35C16CC48D2}"/>
    <dgm:cxn modelId="{1760B9F9-606E-4DBF-B1C0-0FDCE586205B}" type="presOf" srcId="{38C5AF9D-9F5C-4D79-A8A6-E26E98214042}" destId="{BBC7FB61-5A24-45E1-8A9C-E3BB9A6CAD42}" srcOrd="0" destOrd="0" presId="urn:microsoft.com/office/officeart/2005/8/layout/process1"/>
    <dgm:cxn modelId="{6A3FF2A4-A909-475D-8A30-7D4C89342D68}" type="presOf" srcId="{01F367A8-1653-4B30-8A7D-A7C765887563}" destId="{12C04963-3C20-45E4-9985-95911FEDEDEE}" srcOrd="1" destOrd="0" presId="urn:microsoft.com/office/officeart/2005/8/layout/process1"/>
    <dgm:cxn modelId="{B55609CA-2DE5-4867-A1EE-AB064873851D}" srcId="{A9599FCF-302B-402B-B6CF-507871992CF8}" destId="{6CD113A6-EECF-4A5F-8C8A-BF8815BB11B8}" srcOrd="1" destOrd="0" parTransId="{ED20FDB4-8F3B-4FBA-AA10-2040B1799EDD}" sibTransId="{01F367A8-1653-4B30-8A7D-A7C765887563}"/>
    <dgm:cxn modelId="{4EA3A943-D607-43C9-B02D-A4E144B94FAF}" type="presOf" srcId="{D0D94C25-699A-4A4A-A133-83FBFD898B44}" destId="{ED744680-E309-4B53-9CD7-7884453C1240}" srcOrd="0" destOrd="0" presId="urn:microsoft.com/office/officeart/2005/8/layout/process1"/>
    <dgm:cxn modelId="{1018CB56-626B-4635-967A-0B83C910BE7A}" type="presOf" srcId="{A9599FCF-302B-402B-B6CF-507871992CF8}" destId="{1954B1F5-B604-4592-8B76-8C04762037C2}" srcOrd="0" destOrd="0" presId="urn:microsoft.com/office/officeart/2005/8/layout/process1"/>
    <dgm:cxn modelId="{1053A0FE-3CC3-4E03-9381-856D9598F4AA}" srcId="{A9599FCF-302B-402B-B6CF-507871992CF8}" destId="{D0D94C25-699A-4A4A-A133-83FBFD898B44}" srcOrd="0" destOrd="0" parTransId="{55699D9F-1336-4824-A98C-52D77DDDD099}" sibTransId="{38C5AF9D-9F5C-4D79-A8A6-E26E98214042}"/>
    <dgm:cxn modelId="{29453185-7F9E-4DD4-9C00-388B03BAB648}" type="presOf" srcId="{901CB7DD-74B4-4ED3-9DB6-46C397A90D5E}" destId="{9661CB83-53F1-4143-8001-72663A4AE82B}" srcOrd="0" destOrd="0" presId="urn:microsoft.com/office/officeart/2005/8/layout/process1"/>
    <dgm:cxn modelId="{3227C9F5-BC68-4B9F-AA4B-1B991A258C9C}" type="presParOf" srcId="{1954B1F5-B604-4592-8B76-8C04762037C2}" destId="{ED744680-E309-4B53-9CD7-7884453C1240}" srcOrd="0" destOrd="0" presId="urn:microsoft.com/office/officeart/2005/8/layout/process1"/>
    <dgm:cxn modelId="{4A3BAA8E-C103-4760-9473-4C58A8B82540}" type="presParOf" srcId="{1954B1F5-B604-4592-8B76-8C04762037C2}" destId="{BBC7FB61-5A24-45E1-8A9C-E3BB9A6CAD42}" srcOrd="1" destOrd="0" presId="urn:microsoft.com/office/officeart/2005/8/layout/process1"/>
    <dgm:cxn modelId="{C46A0F96-0956-41B5-85DF-DFE011980B44}" type="presParOf" srcId="{BBC7FB61-5A24-45E1-8A9C-E3BB9A6CAD42}" destId="{DF6608CE-3ACF-43FA-AAE8-C056F3627D8C}" srcOrd="0" destOrd="0" presId="urn:microsoft.com/office/officeart/2005/8/layout/process1"/>
    <dgm:cxn modelId="{9B087AEB-0958-4645-81F3-3A6A6576A2B0}" type="presParOf" srcId="{1954B1F5-B604-4592-8B76-8C04762037C2}" destId="{2F9DF354-081E-41F8-9D59-3C70B3234A65}" srcOrd="2" destOrd="0" presId="urn:microsoft.com/office/officeart/2005/8/layout/process1"/>
    <dgm:cxn modelId="{5CC011C2-D713-4E68-89F2-F85C428DD97C}" type="presParOf" srcId="{1954B1F5-B604-4592-8B76-8C04762037C2}" destId="{CEEFF38A-AF6E-4D7C-A75A-39F456966848}" srcOrd="3" destOrd="0" presId="urn:microsoft.com/office/officeart/2005/8/layout/process1"/>
    <dgm:cxn modelId="{3B846CFB-D476-402A-87DC-797C6EC9514C}" type="presParOf" srcId="{CEEFF38A-AF6E-4D7C-A75A-39F456966848}" destId="{12C04963-3C20-45E4-9985-95911FEDEDEE}" srcOrd="0" destOrd="0" presId="urn:microsoft.com/office/officeart/2005/8/layout/process1"/>
    <dgm:cxn modelId="{993A1E94-2F3E-4A4A-B094-C2D157CB55CF}" type="presParOf" srcId="{1954B1F5-B604-4592-8B76-8C04762037C2}" destId="{9661CB83-53F1-4143-8001-72663A4AE82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C769D2-159B-43E8-8F09-62C3956C88FF}" type="doc">
      <dgm:prSet loTypeId="urn:microsoft.com/office/officeart/2005/8/layout/chevron1" loCatId="process" qsTypeId="urn:microsoft.com/office/officeart/2005/8/quickstyle/simple4" qsCatId="simple" csTypeId="urn:microsoft.com/office/officeart/2005/8/colors/accent0_3" csCatId="mainScheme" phldr="1"/>
      <dgm:spPr/>
    </dgm:pt>
    <dgm:pt modelId="{4DFD7A18-61F5-4383-B83A-C5AA73AE01E1}">
      <dgm:prSet phldrT="[텍스트]" custT="1"/>
      <dgm:spPr/>
      <dgm:t>
        <a:bodyPr/>
        <a:lstStyle/>
        <a:p>
          <a:r>
            <a:rPr lang="ko-KR" altLang="en-US" sz="1400" b="1" dirty="0" smtClean="0">
              <a:latin typeface="나눔고딕" pitchFamily="50" charset="-127"/>
              <a:ea typeface="나눔고딕" pitchFamily="50" charset="-127"/>
            </a:rPr>
            <a:t>진정접수</a:t>
          </a:r>
          <a:r>
            <a:rPr lang="en-US" altLang="ko-KR" sz="1600" b="1" dirty="0" smtClean="0"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600" b="1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장애를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이유로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차별 받은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장애인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, </a:t>
          </a:r>
          <a:br>
            <a:rPr lang="en-US" altLang="en-US" sz="900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그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사실을 알고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있는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사람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,</a:t>
          </a:r>
          <a:br>
            <a:rPr lang="en-US" altLang="en-US" sz="900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단체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국가인권위원회</a:t>
          </a: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진정</a:t>
          </a:r>
          <a:endParaRPr lang="ko-KR" altLang="en-US" sz="900" dirty="0">
            <a:latin typeface="나눔고딕" pitchFamily="50" charset="-127"/>
            <a:ea typeface="나눔고딕" pitchFamily="50" charset="-127"/>
          </a:endParaRPr>
        </a:p>
      </dgm:t>
    </dgm:pt>
    <dgm:pt modelId="{E6970299-1AD4-45C6-A543-9D23BA337253}" type="parTrans" cxnId="{AFA6033E-C767-4B24-B91D-35C284D17F90}">
      <dgm:prSet/>
      <dgm:spPr/>
      <dgm:t>
        <a:bodyPr/>
        <a:lstStyle/>
        <a:p>
          <a:pPr latinLnBrk="1"/>
          <a:endParaRPr lang="ko-KR" altLang="en-US"/>
        </a:p>
      </dgm:t>
    </dgm:pt>
    <dgm:pt modelId="{ABC15C77-B036-45C3-B01A-A5B27D7CA164}" type="sibTrans" cxnId="{AFA6033E-C767-4B24-B91D-35C284D17F90}">
      <dgm:prSet/>
      <dgm:spPr/>
      <dgm:t>
        <a:bodyPr/>
        <a:lstStyle/>
        <a:p>
          <a:pPr latinLnBrk="1"/>
          <a:endParaRPr lang="ko-KR" altLang="en-US"/>
        </a:p>
      </dgm:t>
    </dgm:pt>
    <dgm:pt modelId="{62A328A0-6CBA-48C1-8C35-9971C9D50A9E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latin typeface="나눔고딕" pitchFamily="50" charset="-127"/>
              <a:ea typeface="나눔고딕" pitchFamily="50" charset="-127"/>
            </a:rPr>
            <a:t>국가인권위원회 조사</a:t>
          </a:r>
          <a:endParaRPr lang="ko-KR" altLang="en-US" sz="1400" b="1" dirty="0">
            <a:latin typeface="나눔고딕" pitchFamily="50" charset="-127"/>
            <a:ea typeface="나눔고딕" pitchFamily="50" charset="-127"/>
          </a:endParaRPr>
        </a:p>
      </dgm:t>
    </dgm:pt>
    <dgm:pt modelId="{254990F4-44AC-475C-AD78-8C67F659B0FC}" type="parTrans" cxnId="{B8ADE05F-4FAA-48D1-94E5-A121AF355B56}">
      <dgm:prSet/>
      <dgm:spPr/>
      <dgm:t>
        <a:bodyPr/>
        <a:lstStyle/>
        <a:p>
          <a:pPr latinLnBrk="1"/>
          <a:endParaRPr lang="ko-KR" altLang="en-US"/>
        </a:p>
      </dgm:t>
    </dgm:pt>
    <dgm:pt modelId="{B93D0C86-3CB5-4E0C-B005-0448A6F8DFAD}" type="sibTrans" cxnId="{B8ADE05F-4FAA-48D1-94E5-A121AF355B56}">
      <dgm:prSet/>
      <dgm:spPr/>
      <dgm:t>
        <a:bodyPr/>
        <a:lstStyle/>
        <a:p>
          <a:pPr latinLnBrk="1"/>
          <a:endParaRPr lang="ko-KR" altLang="en-US"/>
        </a:p>
      </dgm:t>
    </dgm:pt>
    <dgm:pt modelId="{4D9A7A04-65EB-4A1B-BEE7-F609D4DD6493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latin typeface="나눔고딕" pitchFamily="50" charset="-127"/>
              <a:ea typeface="나눔고딕" pitchFamily="50" charset="-127"/>
            </a:rPr>
            <a:t>국가위원회 결정</a:t>
          </a:r>
          <a:endParaRPr lang="ko-KR" altLang="en-US" sz="1400" b="1" dirty="0">
            <a:latin typeface="나눔고딕" pitchFamily="50" charset="-127"/>
            <a:ea typeface="나눔고딕" pitchFamily="50" charset="-127"/>
          </a:endParaRPr>
        </a:p>
      </dgm:t>
    </dgm:pt>
    <dgm:pt modelId="{ABD9A47C-C69C-478A-A8E0-C6115ED5E9B4}" type="parTrans" cxnId="{16F29B76-71CD-424E-B30E-4700B1A258E2}">
      <dgm:prSet/>
      <dgm:spPr/>
      <dgm:t>
        <a:bodyPr/>
        <a:lstStyle/>
        <a:p>
          <a:pPr latinLnBrk="1"/>
          <a:endParaRPr lang="ko-KR" altLang="en-US"/>
        </a:p>
      </dgm:t>
    </dgm:pt>
    <dgm:pt modelId="{06F05625-83F6-4A27-878E-E8B8C15BE653}" type="sibTrans" cxnId="{16F29B76-71CD-424E-B30E-4700B1A258E2}">
      <dgm:prSet/>
      <dgm:spPr/>
      <dgm:t>
        <a:bodyPr/>
        <a:lstStyle/>
        <a:p>
          <a:pPr latinLnBrk="1"/>
          <a:endParaRPr lang="ko-KR" altLang="en-US"/>
        </a:p>
      </dgm:t>
    </dgm:pt>
    <dgm:pt modelId="{82855420-BA2D-4183-8B47-178342221FA4}" type="pres">
      <dgm:prSet presAssocID="{61C769D2-159B-43E8-8F09-62C3956C88FF}" presName="Name0" presStyleCnt="0">
        <dgm:presLayoutVars>
          <dgm:dir/>
          <dgm:animLvl val="lvl"/>
          <dgm:resizeHandles val="exact"/>
        </dgm:presLayoutVars>
      </dgm:prSet>
      <dgm:spPr/>
    </dgm:pt>
    <dgm:pt modelId="{2B102CF8-4F1F-4565-B783-811A0C9834E8}" type="pres">
      <dgm:prSet presAssocID="{4DFD7A18-61F5-4383-B83A-C5AA73AE01E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F93BF-26EE-4272-A960-8DCF1B661C14}" type="pres">
      <dgm:prSet presAssocID="{ABC15C77-B036-45C3-B01A-A5B27D7CA164}" presName="parTxOnlySpace" presStyleCnt="0"/>
      <dgm:spPr/>
    </dgm:pt>
    <dgm:pt modelId="{BE63866F-6653-4631-91CD-C7A7E28DC40D}" type="pres">
      <dgm:prSet presAssocID="{62A328A0-6CBA-48C1-8C35-9971C9D50A9E}" presName="parTxOnly" presStyleLbl="node1" presStyleIdx="1" presStyleCnt="3" custLinFactNeighborX="52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093971-5FA5-4630-8F1A-3566BAF85BC7}" type="pres">
      <dgm:prSet presAssocID="{B93D0C86-3CB5-4E0C-B005-0448A6F8DFAD}" presName="parTxOnlySpace" presStyleCnt="0"/>
      <dgm:spPr/>
    </dgm:pt>
    <dgm:pt modelId="{9F432E64-3DDA-49B3-86F7-1A526383862C}" type="pres">
      <dgm:prSet presAssocID="{4D9A7A04-65EB-4A1B-BEE7-F609D4DD6493}" presName="parTxOnly" presStyleLbl="node1" presStyleIdx="2" presStyleCnt="3" custLinFactNeighborY="-39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6F29B76-71CD-424E-B30E-4700B1A258E2}" srcId="{61C769D2-159B-43E8-8F09-62C3956C88FF}" destId="{4D9A7A04-65EB-4A1B-BEE7-F609D4DD6493}" srcOrd="2" destOrd="0" parTransId="{ABD9A47C-C69C-478A-A8E0-C6115ED5E9B4}" sibTransId="{06F05625-83F6-4A27-878E-E8B8C15BE653}"/>
    <dgm:cxn modelId="{46ECC802-992D-4C62-A4E6-011FD1BA6D9E}" type="presOf" srcId="{61C769D2-159B-43E8-8F09-62C3956C88FF}" destId="{82855420-BA2D-4183-8B47-178342221FA4}" srcOrd="0" destOrd="0" presId="urn:microsoft.com/office/officeart/2005/8/layout/chevron1"/>
    <dgm:cxn modelId="{AFA6033E-C767-4B24-B91D-35C284D17F90}" srcId="{61C769D2-159B-43E8-8F09-62C3956C88FF}" destId="{4DFD7A18-61F5-4383-B83A-C5AA73AE01E1}" srcOrd="0" destOrd="0" parTransId="{E6970299-1AD4-45C6-A543-9D23BA337253}" sibTransId="{ABC15C77-B036-45C3-B01A-A5B27D7CA164}"/>
    <dgm:cxn modelId="{26FEF323-E813-4CBC-AE06-DFF1E7D1D888}" type="presOf" srcId="{4DFD7A18-61F5-4383-B83A-C5AA73AE01E1}" destId="{2B102CF8-4F1F-4565-B783-811A0C9834E8}" srcOrd="0" destOrd="0" presId="urn:microsoft.com/office/officeart/2005/8/layout/chevron1"/>
    <dgm:cxn modelId="{FB31B06A-7C76-4789-A012-5475918651B7}" type="presOf" srcId="{62A328A0-6CBA-48C1-8C35-9971C9D50A9E}" destId="{BE63866F-6653-4631-91CD-C7A7E28DC40D}" srcOrd="0" destOrd="0" presId="urn:microsoft.com/office/officeart/2005/8/layout/chevron1"/>
    <dgm:cxn modelId="{0309DC17-831C-45DA-B8F6-DF737C6B0A0E}" type="presOf" srcId="{4D9A7A04-65EB-4A1B-BEE7-F609D4DD6493}" destId="{9F432E64-3DDA-49B3-86F7-1A526383862C}" srcOrd="0" destOrd="0" presId="urn:microsoft.com/office/officeart/2005/8/layout/chevron1"/>
    <dgm:cxn modelId="{B8ADE05F-4FAA-48D1-94E5-A121AF355B56}" srcId="{61C769D2-159B-43E8-8F09-62C3956C88FF}" destId="{62A328A0-6CBA-48C1-8C35-9971C9D50A9E}" srcOrd="1" destOrd="0" parTransId="{254990F4-44AC-475C-AD78-8C67F659B0FC}" sibTransId="{B93D0C86-3CB5-4E0C-B005-0448A6F8DFAD}"/>
    <dgm:cxn modelId="{EFEA9F83-917C-4BCF-A1E1-84AE814232D8}" type="presParOf" srcId="{82855420-BA2D-4183-8B47-178342221FA4}" destId="{2B102CF8-4F1F-4565-B783-811A0C9834E8}" srcOrd="0" destOrd="0" presId="urn:microsoft.com/office/officeart/2005/8/layout/chevron1"/>
    <dgm:cxn modelId="{5E20DA99-388F-4673-90EC-7416C5D9C1E8}" type="presParOf" srcId="{82855420-BA2D-4183-8B47-178342221FA4}" destId="{E00F93BF-26EE-4272-A960-8DCF1B661C14}" srcOrd="1" destOrd="0" presId="urn:microsoft.com/office/officeart/2005/8/layout/chevron1"/>
    <dgm:cxn modelId="{5EEAD112-EBD8-4170-B9CC-84EE75A76C20}" type="presParOf" srcId="{82855420-BA2D-4183-8B47-178342221FA4}" destId="{BE63866F-6653-4631-91CD-C7A7E28DC40D}" srcOrd="2" destOrd="0" presId="urn:microsoft.com/office/officeart/2005/8/layout/chevron1"/>
    <dgm:cxn modelId="{8CEB910E-2692-4F1F-BBC7-4A3D9D157AAB}" type="presParOf" srcId="{82855420-BA2D-4183-8B47-178342221FA4}" destId="{C5093971-5FA5-4630-8F1A-3566BAF85BC7}" srcOrd="3" destOrd="0" presId="urn:microsoft.com/office/officeart/2005/8/layout/chevron1"/>
    <dgm:cxn modelId="{3B8B6292-135A-45B2-B4D1-F4742996934D}" type="presParOf" srcId="{82855420-BA2D-4183-8B47-178342221FA4}" destId="{9F432E64-3DDA-49B3-86F7-1A526383862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C769D2-159B-43E8-8F09-62C3956C88FF}" type="doc">
      <dgm:prSet loTypeId="urn:microsoft.com/office/officeart/2005/8/layout/chevron1" loCatId="process" qsTypeId="urn:microsoft.com/office/officeart/2005/8/quickstyle/simple4" qsCatId="simple" csTypeId="urn:microsoft.com/office/officeart/2005/8/colors/colorful5" csCatId="colorful" phldr="1"/>
      <dgm:spPr/>
    </dgm:pt>
    <dgm:pt modelId="{4DFD7A18-61F5-4383-B83A-C5AA73AE01E1}">
      <dgm:prSet phldrT="[텍스트]" custT="1"/>
      <dgm:spPr/>
      <dgm:t>
        <a:bodyPr/>
        <a:lstStyle/>
        <a:p>
          <a:r>
            <a:rPr lang="ko-KR" altLang="en-US" sz="1400" b="1" dirty="0" smtClean="0">
              <a:latin typeface="나눔고딕" pitchFamily="50" charset="-127"/>
              <a:ea typeface="나눔고딕" pitchFamily="50" charset="-127"/>
            </a:rPr>
            <a:t>시정권고</a:t>
          </a:r>
          <a:r>
            <a:rPr lang="en-US" altLang="ko-KR" sz="1600" b="1" dirty="0" smtClean="0"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600" b="1" dirty="0" smtClean="0">
              <a:latin typeface="나눔고딕" pitchFamily="50" charset="-127"/>
              <a:ea typeface="나눔고딕" pitchFamily="50" charset="-127"/>
            </a:rPr>
          </a:br>
          <a:r>
            <a:rPr lang="en-US" altLang="en-US" sz="900" dirty="0" smtClean="0">
              <a:latin typeface="나눔고딕" pitchFamily="50" charset="-127"/>
              <a:ea typeface="나눔고딕" pitchFamily="50" charset="-127"/>
            </a:rPr>
            <a:t>(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합의</a:t>
          </a:r>
          <a:r>
            <a:rPr lang="en-US" altLang="ko-KR" sz="900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조정</a:t>
          </a:r>
          <a:r>
            <a:rPr lang="en-US" altLang="ko-KR" sz="900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900" dirty="0" smtClean="0">
              <a:latin typeface="나눔고딕" pitchFamily="50" charset="-127"/>
              <a:ea typeface="나눔고딕" pitchFamily="50" charset="-127"/>
            </a:rPr>
            <a:t>구제조치 등</a:t>
          </a:r>
          <a:r>
            <a:rPr lang="en-US" altLang="ko-KR" sz="900" dirty="0" smtClean="0">
              <a:latin typeface="나눔고딕" pitchFamily="50" charset="-127"/>
              <a:ea typeface="나눔고딕" pitchFamily="50" charset="-127"/>
            </a:rPr>
            <a:t>)</a:t>
          </a:r>
          <a:endParaRPr lang="ko-KR" altLang="en-US" sz="900" dirty="0">
            <a:latin typeface="나눔고딕" pitchFamily="50" charset="-127"/>
            <a:ea typeface="나눔고딕" pitchFamily="50" charset="-127"/>
          </a:endParaRPr>
        </a:p>
      </dgm:t>
    </dgm:pt>
    <dgm:pt modelId="{E6970299-1AD4-45C6-A543-9D23BA337253}" type="parTrans" cxnId="{AFA6033E-C767-4B24-B91D-35C284D17F90}">
      <dgm:prSet/>
      <dgm:spPr/>
      <dgm:t>
        <a:bodyPr/>
        <a:lstStyle/>
        <a:p>
          <a:pPr latinLnBrk="1"/>
          <a:endParaRPr lang="ko-KR" altLang="en-US"/>
        </a:p>
      </dgm:t>
    </dgm:pt>
    <dgm:pt modelId="{ABC15C77-B036-45C3-B01A-A5B27D7CA164}" type="sibTrans" cxnId="{AFA6033E-C767-4B24-B91D-35C284D17F90}">
      <dgm:prSet/>
      <dgm:spPr/>
      <dgm:t>
        <a:bodyPr/>
        <a:lstStyle/>
        <a:p>
          <a:pPr latinLnBrk="1"/>
          <a:endParaRPr lang="ko-KR" altLang="en-US"/>
        </a:p>
      </dgm:t>
    </dgm:pt>
    <dgm:pt modelId="{62A328A0-6CBA-48C1-8C35-9971C9D50A9E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latin typeface="나눔고딕" pitchFamily="50" charset="-127"/>
              <a:ea typeface="나눔고딕" pitchFamily="50" charset="-127"/>
            </a:rPr>
            <a:t>진정인</a:t>
          </a:r>
          <a:r>
            <a:rPr lang="en-US" altLang="ko-KR" sz="1400" b="1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b="1" dirty="0" err="1" smtClean="0">
              <a:latin typeface="나눔고딕" pitchFamily="50" charset="-127"/>
              <a:ea typeface="나눔고딕" pitchFamily="50" charset="-127"/>
            </a:rPr>
            <a:t>피진정인</a:t>
          </a:r>
          <a:r>
            <a:rPr lang="en-US" altLang="ko-KR" sz="1400" b="1" dirty="0" smtClean="0"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400" b="1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en-US" sz="1400" b="1" dirty="0" smtClean="0">
              <a:latin typeface="나눔고딕" pitchFamily="50" charset="-127"/>
              <a:ea typeface="나눔고딕" pitchFamily="50" charset="-127"/>
            </a:rPr>
            <a:t>법무부 장관에 전달</a:t>
          </a:r>
          <a:endParaRPr lang="ko-KR" altLang="en-US" sz="1400" b="1" dirty="0">
            <a:latin typeface="나눔고딕" pitchFamily="50" charset="-127"/>
            <a:ea typeface="나눔고딕" pitchFamily="50" charset="-127"/>
          </a:endParaRPr>
        </a:p>
      </dgm:t>
    </dgm:pt>
    <dgm:pt modelId="{254990F4-44AC-475C-AD78-8C67F659B0FC}" type="parTrans" cxnId="{B8ADE05F-4FAA-48D1-94E5-A121AF355B56}">
      <dgm:prSet/>
      <dgm:spPr/>
      <dgm:t>
        <a:bodyPr/>
        <a:lstStyle/>
        <a:p>
          <a:pPr latinLnBrk="1"/>
          <a:endParaRPr lang="ko-KR" altLang="en-US"/>
        </a:p>
      </dgm:t>
    </dgm:pt>
    <dgm:pt modelId="{B93D0C86-3CB5-4E0C-B005-0448A6F8DFAD}" type="sibTrans" cxnId="{B8ADE05F-4FAA-48D1-94E5-A121AF355B56}">
      <dgm:prSet/>
      <dgm:spPr/>
      <dgm:t>
        <a:bodyPr/>
        <a:lstStyle/>
        <a:p>
          <a:pPr latinLnBrk="1"/>
          <a:endParaRPr lang="ko-KR" altLang="en-US"/>
        </a:p>
      </dgm:t>
    </dgm:pt>
    <dgm:pt modelId="{4D9A7A04-65EB-4A1B-BEE7-F609D4DD6493}">
      <dgm:prSet phldrT="[텍스트]" custT="1"/>
      <dgm:spPr/>
      <dgm:t>
        <a:bodyPr/>
        <a:lstStyle/>
        <a:p>
          <a:r>
            <a:rPr lang="ko-KR" altLang="en-US" sz="1400" b="1" dirty="0" smtClean="0">
              <a:latin typeface="나눔고딕" pitchFamily="50" charset="-127"/>
              <a:ea typeface="나눔고딕" pitchFamily="50" charset="-127"/>
            </a:rPr>
            <a:t>법무부 장관</a:t>
          </a:r>
          <a:r>
            <a:rPr lang="en-US" altLang="ko-KR" sz="1400" b="1" dirty="0" smtClean="0"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400" b="1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ko-KR" sz="900" b="0" dirty="0" smtClean="0">
              <a:latin typeface="나눔고딕" pitchFamily="50" charset="-127"/>
              <a:ea typeface="나눔고딕" pitchFamily="50" charset="-127"/>
            </a:rPr>
            <a:t>불</a:t>
          </a:r>
          <a:r>
            <a:rPr lang="en-US" altLang="ko-KR" sz="900" b="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ko-KR" sz="900" b="0" dirty="0" err="1" smtClean="0">
              <a:latin typeface="나눔고딕" pitchFamily="50" charset="-127"/>
              <a:ea typeface="나눔고딕" pitchFamily="50" charset="-127"/>
            </a:rPr>
            <a:t>이행시</a:t>
          </a:r>
          <a:r>
            <a:rPr lang="ko-KR" altLang="ko-KR" sz="900" b="0" dirty="0" smtClean="0">
              <a:latin typeface="나눔고딕" pitchFamily="50" charset="-127"/>
              <a:ea typeface="나눔고딕" pitchFamily="50" charset="-127"/>
            </a:rPr>
            <a:t> 직권 또는 피해자의 신청에 의해 시정명령 중지</a:t>
          </a:r>
          <a:r>
            <a:rPr lang="en-US" altLang="ko-KR" sz="900" b="0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ko-KR" sz="900" b="0" dirty="0" smtClean="0">
              <a:latin typeface="나눔고딕" pitchFamily="50" charset="-127"/>
              <a:ea typeface="나눔고딕" pitchFamily="50" charset="-127"/>
            </a:rPr>
            <a:t>원상회복</a:t>
          </a:r>
          <a:r>
            <a:rPr lang="en-US" altLang="ko-KR" sz="900" b="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ko-KR" sz="900" b="0" dirty="0" smtClean="0">
              <a:latin typeface="나눔고딕" pitchFamily="50" charset="-127"/>
              <a:ea typeface="나눔고딕" pitchFamily="50" charset="-127"/>
            </a:rPr>
            <a:t>등</a:t>
          </a:r>
          <a:endParaRPr lang="ko-KR" altLang="en-US" sz="900" b="0" dirty="0">
            <a:latin typeface="나눔고딕" pitchFamily="50" charset="-127"/>
            <a:ea typeface="나눔고딕" pitchFamily="50" charset="-127"/>
          </a:endParaRPr>
        </a:p>
      </dgm:t>
    </dgm:pt>
    <dgm:pt modelId="{ABD9A47C-C69C-478A-A8E0-C6115ED5E9B4}" type="parTrans" cxnId="{16F29B76-71CD-424E-B30E-4700B1A258E2}">
      <dgm:prSet/>
      <dgm:spPr/>
      <dgm:t>
        <a:bodyPr/>
        <a:lstStyle/>
        <a:p>
          <a:pPr latinLnBrk="1"/>
          <a:endParaRPr lang="ko-KR" altLang="en-US"/>
        </a:p>
      </dgm:t>
    </dgm:pt>
    <dgm:pt modelId="{06F05625-83F6-4A27-878E-E8B8C15BE653}" type="sibTrans" cxnId="{16F29B76-71CD-424E-B30E-4700B1A258E2}">
      <dgm:prSet/>
      <dgm:spPr/>
      <dgm:t>
        <a:bodyPr/>
        <a:lstStyle/>
        <a:p>
          <a:pPr latinLnBrk="1"/>
          <a:endParaRPr lang="ko-KR" altLang="en-US"/>
        </a:p>
      </dgm:t>
    </dgm:pt>
    <dgm:pt modelId="{82855420-BA2D-4183-8B47-178342221FA4}" type="pres">
      <dgm:prSet presAssocID="{61C769D2-159B-43E8-8F09-62C3956C88FF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B102CF8-4F1F-4565-B783-811A0C9834E8}" type="pres">
      <dgm:prSet presAssocID="{4DFD7A18-61F5-4383-B83A-C5AA73AE01E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F93BF-26EE-4272-A960-8DCF1B661C14}" type="pres">
      <dgm:prSet presAssocID="{ABC15C77-B036-45C3-B01A-A5B27D7CA164}" presName="parTxOnlySpace" presStyleCnt="0"/>
      <dgm:spPr/>
    </dgm:pt>
    <dgm:pt modelId="{BE63866F-6653-4631-91CD-C7A7E28DC40D}" type="pres">
      <dgm:prSet presAssocID="{62A328A0-6CBA-48C1-8C35-9971C9D50A9E}" presName="parTxOnly" presStyleLbl="node1" presStyleIdx="1" presStyleCnt="3" custLinFactNeighborY="-43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093971-5FA5-4630-8F1A-3566BAF85BC7}" type="pres">
      <dgm:prSet presAssocID="{B93D0C86-3CB5-4E0C-B005-0448A6F8DFAD}" presName="parTxOnlySpace" presStyleCnt="0"/>
      <dgm:spPr/>
    </dgm:pt>
    <dgm:pt modelId="{9F432E64-3DDA-49B3-86F7-1A526383862C}" type="pres">
      <dgm:prSet presAssocID="{4D9A7A04-65EB-4A1B-BEE7-F609D4DD6493}" presName="parTxOnly" presStyleLbl="node1" presStyleIdx="2" presStyleCnt="3" custLinFactNeighborY="-39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5E7E5A2-A07F-4F5C-8F10-7EAAC6F62B6F}" type="presOf" srcId="{4DFD7A18-61F5-4383-B83A-C5AA73AE01E1}" destId="{2B102CF8-4F1F-4565-B783-811A0C9834E8}" srcOrd="0" destOrd="0" presId="urn:microsoft.com/office/officeart/2005/8/layout/chevron1"/>
    <dgm:cxn modelId="{16F29B76-71CD-424E-B30E-4700B1A258E2}" srcId="{61C769D2-159B-43E8-8F09-62C3956C88FF}" destId="{4D9A7A04-65EB-4A1B-BEE7-F609D4DD6493}" srcOrd="2" destOrd="0" parTransId="{ABD9A47C-C69C-478A-A8E0-C6115ED5E9B4}" sibTransId="{06F05625-83F6-4A27-878E-E8B8C15BE653}"/>
    <dgm:cxn modelId="{846029A3-16BB-45D0-B919-907A4ACA1AB2}" type="presOf" srcId="{61C769D2-159B-43E8-8F09-62C3956C88FF}" destId="{82855420-BA2D-4183-8B47-178342221FA4}" srcOrd="0" destOrd="0" presId="urn:microsoft.com/office/officeart/2005/8/layout/chevron1"/>
    <dgm:cxn modelId="{29EF2ECA-8F0E-49EF-AA30-F53C3ADE6007}" type="presOf" srcId="{4D9A7A04-65EB-4A1B-BEE7-F609D4DD6493}" destId="{9F432E64-3DDA-49B3-86F7-1A526383862C}" srcOrd="0" destOrd="0" presId="urn:microsoft.com/office/officeart/2005/8/layout/chevron1"/>
    <dgm:cxn modelId="{AFA6033E-C767-4B24-B91D-35C284D17F90}" srcId="{61C769D2-159B-43E8-8F09-62C3956C88FF}" destId="{4DFD7A18-61F5-4383-B83A-C5AA73AE01E1}" srcOrd="0" destOrd="0" parTransId="{E6970299-1AD4-45C6-A543-9D23BA337253}" sibTransId="{ABC15C77-B036-45C3-B01A-A5B27D7CA164}"/>
    <dgm:cxn modelId="{91DFAC72-B8FC-4A69-AE22-93106F263E31}" type="presOf" srcId="{62A328A0-6CBA-48C1-8C35-9971C9D50A9E}" destId="{BE63866F-6653-4631-91CD-C7A7E28DC40D}" srcOrd="0" destOrd="0" presId="urn:microsoft.com/office/officeart/2005/8/layout/chevron1"/>
    <dgm:cxn modelId="{B8ADE05F-4FAA-48D1-94E5-A121AF355B56}" srcId="{61C769D2-159B-43E8-8F09-62C3956C88FF}" destId="{62A328A0-6CBA-48C1-8C35-9971C9D50A9E}" srcOrd="1" destOrd="0" parTransId="{254990F4-44AC-475C-AD78-8C67F659B0FC}" sibTransId="{B93D0C86-3CB5-4E0C-B005-0448A6F8DFAD}"/>
    <dgm:cxn modelId="{B2F479E3-4B64-468D-9960-0536D84D14BA}" type="presParOf" srcId="{82855420-BA2D-4183-8B47-178342221FA4}" destId="{2B102CF8-4F1F-4565-B783-811A0C9834E8}" srcOrd="0" destOrd="0" presId="urn:microsoft.com/office/officeart/2005/8/layout/chevron1"/>
    <dgm:cxn modelId="{E10BDF5E-2630-45DE-AEC3-9CC1794FBCFD}" type="presParOf" srcId="{82855420-BA2D-4183-8B47-178342221FA4}" destId="{E00F93BF-26EE-4272-A960-8DCF1B661C14}" srcOrd="1" destOrd="0" presId="urn:microsoft.com/office/officeart/2005/8/layout/chevron1"/>
    <dgm:cxn modelId="{F0DAB031-A9C4-4A77-83F4-DDE24BE14338}" type="presParOf" srcId="{82855420-BA2D-4183-8B47-178342221FA4}" destId="{BE63866F-6653-4631-91CD-C7A7E28DC40D}" srcOrd="2" destOrd="0" presId="urn:microsoft.com/office/officeart/2005/8/layout/chevron1"/>
    <dgm:cxn modelId="{03046D23-FA3F-4297-89F8-FC1D4BE6E769}" type="presParOf" srcId="{82855420-BA2D-4183-8B47-178342221FA4}" destId="{C5093971-5FA5-4630-8F1A-3566BAF85BC7}" srcOrd="3" destOrd="0" presId="urn:microsoft.com/office/officeart/2005/8/layout/chevron1"/>
    <dgm:cxn modelId="{847FD884-8EC0-424E-BBFD-EDCB6EEEF085}" type="presParOf" srcId="{82855420-BA2D-4183-8B47-178342221FA4}" destId="{9F432E64-3DDA-49B3-86F7-1A526383862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C769D2-159B-43E8-8F09-62C3956C88FF}" type="doc">
      <dgm:prSet loTypeId="urn:microsoft.com/office/officeart/2005/8/layout/chevron1" loCatId="process" qsTypeId="urn:microsoft.com/office/officeart/2005/8/quickstyle/simple4" qsCatId="simple" csTypeId="urn:microsoft.com/office/officeart/2005/8/colors/accent2_2" csCatId="accent2" phldr="1"/>
      <dgm:spPr/>
    </dgm:pt>
    <dgm:pt modelId="{4DFD7A18-61F5-4383-B83A-C5AA73AE01E1}">
      <dgm:prSet phldrT="[텍스트]" custT="1"/>
      <dgm:spPr/>
      <dgm:t>
        <a:bodyPr/>
        <a:lstStyle/>
        <a:p>
          <a:r>
            <a:rPr lang="ko-KR" altLang="en-US" sz="1600" b="1" dirty="0" smtClean="0">
              <a:latin typeface="나눔고딕" pitchFamily="50" charset="-127"/>
              <a:ea typeface="나눔고딕" pitchFamily="50" charset="-127"/>
            </a:rPr>
            <a:t>시정명령</a:t>
          </a:r>
          <a:endParaRPr lang="ko-KR" altLang="en-US" sz="900" dirty="0">
            <a:latin typeface="나눔고딕" pitchFamily="50" charset="-127"/>
            <a:ea typeface="나눔고딕" pitchFamily="50" charset="-127"/>
          </a:endParaRPr>
        </a:p>
      </dgm:t>
    </dgm:pt>
    <dgm:pt modelId="{E6970299-1AD4-45C6-A543-9D23BA337253}" type="parTrans" cxnId="{AFA6033E-C767-4B24-B91D-35C284D17F90}">
      <dgm:prSet/>
      <dgm:spPr/>
      <dgm:t>
        <a:bodyPr/>
        <a:lstStyle/>
        <a:p>
          <a:pPr latinLnBrk="1"/>
          <a:endParaRPr lang="ko-KR" altLang="en-US"/>
        </a:p>
      </dgm:t>
    </dgm:pt>
    <dgm:pt modelId="{ABC15C77-B036-45C3-B01A-A5B27D7CA164}" type="sibTrans" cxnId="{AFA6033E-C767-4B24-B91D-35C284D17F90}">
      <dgm:prSet/>
      <dgm:spPr/>
      <dgm:t>
        <a:bodyPr/>
        <a:lstStyle/>
        <a:p>
          <a:pPr latinLnBrk="1"/>
          <a:endParaRPr lang="ko-KR" altLang="en-US"/>
        </a:p>
      </dgm:t>
    </dgm:pt>
    <dgm:pt modelId="{82855420-BA2D-4183-8B47-178342221FA4}" type="pres">
      <dgm:prSet presAssocID="{61C769D2-159B-43E8-8F09-62C3956C88FF}" presName="Name0" presStyleCnt="0">
        <dgm:presLayoutVars>
          <dgm:dir/>
          <dgm:animLvl val="lvl"/>
          <dgm:resizeHandles val="exact"/>
        </dgm:presLayoutVars>
      </dgm:prSet>
      <dgm:spPr/>
    </dgm:pt>
    <dgm:pt modelId="{2B102CF8-4F1F-4565-B783-811A0C9834E8}" type="pres">
      <dgm:prSet presAssocID="{4DFD7A18-61F5-4383-B83A-C5AA73AE01E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FA6033E-C767-4B24-B91D-35C284D17F90}" srcId="{61C769D2-159B-43E8-8F09-62C3956C88FF}" destId="{4DFD7A18-61F5-4383-B83A-C5AA73AE01E1}" srcOrd="0" destOrd="0" parTransId="{E6970299-1AD4-45C6-A543-9D23BA337253}" sibTransId="{ABC15C77-B036-45C3-B01A-A5B27D7CA164}"/>
    <dgm:cxn modelId="{335B9941-0AF2-4C23-8880-A00B35ED9AEE}" type="presOf" srcId="{4DFD7A18-61F5-4383-B83A-C5AA73AE01E1}" destId="{2B102CF8-4F1F-4565-B783-811A0C9834E8}" srcOrd="0" destOrd="0" presId="urn:microsoft.com/office/officeart/2005/8/layout/chevron1"/>
    <dgm:cxn modelId="{B88F13DA-906F-44A1-B481-B55607D0A368}" type="presOf" srcId="{61C769D2-159B-43E8-8F09-62C3956C88FF}" destId="{82855420-BA2D-4183-8B47-178342221FA4}" srcOrd="0" destOrd="0" presId="urn:microsoft.com/office/officeart/2005/8/layout/chevron1"/>
    <dgm:cxn modelId="{5F77A32E-C762-466E-A894-97F9F33037F9}" type="presParOf" srcId="{82855420-BA2D-4183-8B47-178342221FA4}" destId="{2B102CF8-4F1F-4565-B783-811A0C9834E8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C769D2-159B-43E8-8F09-62C3956C88FF}" type="doc">
      <dgm:prSet loTypeId="urn:microsoft.com/office/officeart/2005/8/layout/chevron1" loCatId="process" qsTypeId="urn:microsoft.com/office/officeart/2005/8/quickstyle/simple4" qsCatId="simple" csTypeId="urn:microsoft.com/office/officeart/2005/8/colors/accent2_2" csCatId="accent2" phldr="1"/>
      <dgm:spPr/>
    </dgm:pt>
    <dgm:pt modelId="{4DFD7A18-61F5-4383-B83A-C5AA73AE01E1}">
      <dgm:prSet phldrT="[텍스트]" custT="1"/>
      <dgm:spPr/>
      <dgm:t>
        <a:bodyPr/>
        <a:lstStyle/>
        <a:p>
          <a:r>
            <a:rPr lang="ko-KR" altLang="en-US" sz="16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>과태료 부과</a:t>
          </a:r>
          <a:r>
            <a:rPr lang="en-US" altLang="ko-KR" sz="16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6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</a:br>
          <a:r>
            <a:rPr lang="en-US" altLang="ko-KR" sz="12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>(3,000</a:t>
          </a:r>
          <a:r>
            <a:rPr lang="ko-KR" altLang="en-US" sz="12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>만원 이하</a:t>
          </a:r>
          <a:r>
            <a:rPr lang="en-US" altLang="ko-KR" sz="12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>)</a:t>
          </a:r>
          <a:endParaRPr lang="ko-KR" altLang="en-US" sz="700" dirty="0">
            <a:solidFill>
              <a:srgbClr val="FFFF00"/>
            </a:solidFill>
            <a:latin typeface="나눔고딕" pitchFamily="50" charset="-127"/>
            <a:ea typeface="나눔고딕" pitchFamily="50" charset="-127"/>
          </a:endParaRPr>
        </a:p>
      </dgm:t>
    </dgm:pt>
    <dgm:pt modelId="{E6970299-1AD4-45C6-A543-9D23BA337253}" type="parTrans" cxnId="{AFA6033E-C767-4B24-B91D-35C284D17F90}">
      <dgm:prSet/>
      <dgm:spPr/>
      <dgm:t>
        <a:bodyPr/>
        <a:lstStyle/>
        <a:p>
          <a:pPr latinLnBrk="1"/>
          <a:endParaRPr lang="ko-KR" altLang="en-US"/>
        </a:p>
      </dgm:t>
    </dgm:pt>
    <dgm:pt modelId="{ABC15C77-B036-45C3-B01A-A5B27D7CA164}" type="sibTrans" cxnId="{AFA6033E-C767-4B24-B91D-35C284D17F90}">
      <dgm:prSet/>
      <dgm:spPr/>
      <dgm:t>
        <a:bodyPr/>
        <a:lstStyle/>
        <a:p>
          <a:pPr latinLnBrk="1"/>
          <a:endParaRPr lang="ko-KR" altLang="en-US"/>
        </a:p>
      </dgm:t>
    </dgm:pt>
    <dgm:pt modelId="{82855420-BA2D-4183-8B47-178342221FA4}" type="pres">
      <dgm:prSet presAssocID="{61C769D2-159B-43E8-8F09-62C3956C88FF}" presName="Name0" presStyleCnt="0">
        <dgm:presLayoutVars>
          <dgm:dir/>
          <dgm:animLvl val="lvl"/>
          <dgm:resizeHandles val="exact"/>
        </dgm:presLayoutVars>
      </dgm:prSet>
      <dgm:spPr/>
    </dgm:pt>
    <dgm:pt modelId="{2B102CF8-4F1F-4565-B783-811A0C9834E8}" type="pres">
      <dgm:prSet presAssocID="{4DFD7A18-61F5-4383-B83A-C5AA73AE01E1}" presName="parTxOnly" presStyleLbl="node1" presStyleIdx="0" presStyleCnt="1" custLinFactNeighborX="-11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FA6033E-C767-4B24-B91D-35C284D17F90}" srcId="{61C769D2-159B-43E8-8F09-62C3956C88FF}" destId="{4DFD7A18-61F5-4383-B83A-C5AA73AE01E1}" srcOrd="0" destOrd="0" parTransId="{E6970299-1AD4-45C6-A543-9D23BA337253}" sibTransId="{ABC15C77-B036-45C3-B01A-A5B27D7CA164}"/>
    <dgm:cxn modelId="{47F048FD-130E-4189-AE14-153494EA84F2}" type="presOf" srcId="{4DFD7A18-61F5-4383-B83A-C5AA73AE01E1}" destId="{2B102CF8-4F1F-4565-B783-811A0C9834E8}" srcOrd="0" destOrd="0" presId="urn:microsoft.com/office/officeart/2005/8/layout/chevron1"/>
    <dgm:cxn modelId="{7A8D66D7-BC1C-4EEC-BA26-CC9392389E18}" type="presOf" srcId="{61C769D2-159B-43E8-8F09-62C3956C88FF}" destId="{82855420-BA2D-4183-8B47-178342221FA4}" srcOrd="0" destOrd="0" presId="urn:microsoft.com/office/officeart/2005/8/layout/chevron1"/>
    <dgm:cxn modelId="{3DECE468-5906-45CF-A431-51A6F71A0D1A}" type="presParOf" srcId="{82855420-BA2D-4183-8B47-178342221FA4}" destId="{2B102CF8-4F1F-4565-B783-811A0C9834E8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44680-E309-4B53-9CD7-7884453C1240}">
      <dsp:nvSpPr>
        <dsp:cNvPr id="0" name=""/>
        <dsp:cNvSpPr/>
      </dsp:nvSpPr>
      <dsp:spPr>
        <a:xfrm>
          <a:off x="75591" y="0"/>
          <a:ext cx="2638734" cy="5838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1</a:t>
          </a:r>
          <a:r>
            <a:rPr lang="ko-KR" altLang="en-US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(2009.4.11)</a:t>
          </a:r>
          <a:endParaRPr lang="ko-KR" altLang="en-US" sz="1200" kern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92691" y="17100"/>
        <a:ext cx="2604534" cy="549640"/>
      </dsp:txXfrm>
    </dsp:sp>
    <dsp:sp modelId="{BBC7FB61-5A24-45E1-8A9C-E3BB9A6CAD42}">
      <dsp:nvSpPr>
        <dsp:cNvPr id="0" name=""/>
        <dsp:cNvSpPr/>
      </dsp:nvSpPr>
      <dsp:spPr>
        <a:xfrm>
          <a:off x="2873327" y="9539"/>
          <a:ext cx="228325" cy="5647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ysClr val="window" lastClr="FFFFFF"/>
            </a:solidFill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2873327" y="122491"/>
        <a:ext cx="159828" cy="338857"/>
      </dsp:txXfrm>
    </dsp:sp>
    <dsp:sp modelId="{2F9DF354-081E-41F8-9D59-3C70B3234A65}">
      <dsp:nvSpPr>
        <dsp:cNvPr id="0" name=""/>
        <dsp:cNvSpPr/>
      </dsp:nvSpPr>
      <dsp:spPr>
        <a:xfrm>
          <a:off x="3235596" y="0"/>
          <a:ext cx="2504990" cy="5838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2</a:t>
          </a:r>
          <a:r>
            <a:rPr lang="ko-KR" altLang="en-US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(2010.4.11)</a:t>
          </a:r>
          <a:endParaRPr lang="ko-KR" altLang="en-US" sz="1200" kern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3252696" y="17100"/>
        <a:ext cx="2470790" cy="549640"/>
      </dsp:txXfrm>
    </dsp:sp>
    <dsp:sp modelId="{CEEFF38A-AF6E-4D7C-A75A-39F456966848}">
      <dsp:nvSpPr>
        <dsp:cNvPr id="0" name=""/>
        <dsp:cNvSpPr/>
      </dsp:nvSpPr>
      <dsp:spPr>
        <a:xfrm>
          <a:off x="5884085" y="9539"/>
          <a:ext cx="176847" cy="5647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ysClr val="window" lastClr="FFFFFF"/>
            </a:solidFill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5884085" y="122491"/>
        <a:ext cx="123793" cy="338857"/>
      </dsp:txXfrm>
    </dsp:sp>
    <dsp:sp modelId="{9661CB83-53F1-4143-8001-72663A4AE82B}">
      <dsp:nvSpPr>
        <dsp:cNvPr id="0" name=""/>
        <dsp:cNvSpPr/>
      </dsp:nvSpPr>
      <dsp:spPr>
        <a:xfrm>
          <a:off x="6144330" y="0"/>
          <a:ext cx="2504990" cy="5838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3</a:t>
          </a:r>
          <a:r>
            <a:rPr lang="ko-KR" altLang="en-US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(2011.4.11)</a:t>
          </a:r>
          <a:endParaRPr lang="ko-KR" altLang="en-US" sz="1200" kern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6161430" y="17100"/>
        <a:ext cx="2470790" cy="549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44680-E309-4B53-9CD7-7884453C1240}">
      <dsp:nvSpPr>
        <dsp:cNvPr id="0" name=""/>
        <dsp:cNvSpPr/>
      </dsp:nvSpPr>
      <dsp:spPr>
        <a:xfrm>
          <a:off x="5070" y="0"/>
          <a:ext cx="2635567" cy="5838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  <a:t>4</a:t>
          </a:r>
          <a:r>
            <a:rPr lang="ko-KR" altLang="en-US" sz="18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  <a:t>(2012.4.11)</a:t>
          </a:r>
          <a:endParaRPr lang="ko-KR" altLang="en-US" sz="1200" kern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22170" y="17100"/>
        <a:ext cx="2601367" cy="549640"/>
      </dsp:txXfrm>
    </dsp:sp>
    <dsp:sp modelId="{BBC7FB61-5A24-45E1-8A9C-E3BB9A6CAD42}">
      <dsp:nvSpPr>
        <dsp:cNvPr id="0" name=""/>
        <dsp:cNvSpPr/>
      </dsp:nvSpPr>
      <dsp:spPr>
        <a:xfrm>
          <a:off x="2750089" y="0"/>
          <a:ext cx="262933" cy="5838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ysClr val="window" lastClr="FFFFFF"/>
            </a:solidFill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2750089" y="116768"/>
        <a:ext cx="184053" cy="350304"/>
      </dsp:txXfrm>
    </dsp:sp>
    <dsp:sp modelId="{2F9DF354-081E-41F8-9D59-3C70B3234A65}">
      <dsp:nvSpPr>
        <dsp:cNvPr id="0" name=""/>
        <dsp:cNvSpPr/>
      </dsp:nvSpPr>
      <dsp:spPr>
        <a:xfrm>
          <a:off x="3136738" y="0"/>
          <a:ext cx="2443893" cy="58384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5</a:t>
          </a:r>
          <a:r>
            <a:rPr lang="ko-KR" altLang="en-US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kern="1200" dirty="0" smtClean="0">
              <a:latin typeface="나눔고딕 ExtraBold" pitchFamily="50" charset="-127"/>
              <a:ea typeface="나눔고딕 ExtraBold" pitchFamily="50" charset="-127"/>
              <a:cs typeface="+mn-cs"/>
            </a:rPr>
            <a:t>(2013.4.11)</a:t>
          </a:r>
          <a:endParaRPr lang="ko-KR" altLang="en-US" sz="1200" kern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3153838" y="17100"/>
        <a:ext cx="2409693" cy="549640"/>
      </dsp:txXfrm>
    </dsp:sp>
    <dsp:sp modelId="{CEEFF38A-AF6E-4D7C-A75A-39F456966848}">
      <dsp:nvSpPr>
        <dsp:cNvPr id="0" name=""/>
        <dsp:cNvSpPr/>
      </dsp:nvSpPr>
      <dsp:spPr>
        <a:xfrm>
          <a:off x="5680839" y="0"/>
          <a:ext cx="277839" cy="5838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solidFill>
              <a:sysClr val="window" lastClr="FFFFFF"/>
            </a:solidFill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5680839" y="116768"/>
        <a:ext cx="194487" cy="350304"/>
      </dsp:txXfrm>
    </dsp:sp>
    <dsp:sp modelId="{9661CB83-53F1-4143-8001-72663A4AE82B}">
      <dsp:nvSpPr>
        <dsp:cNvPr id="0" name=""/>
        <dsp:cNvSpPr/>
      </dsp:nvSpPr>
      <dsp:spPr>
        <a:xfrm>
          <a:off x="6104857" y="0"/>
          <a:ext cx="2443893" cy="58384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  <a:t>6</a:t>
          </a:r>
          <a:r>
            <a:rPr lang="ko-KR" altLang="en-US" sz="18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  <a:t>단계</a:t>
          </a:r>
          <a:r>
            <a:rPr lang="en-US" altLang="ko-KR" sz="18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  <a:t/>
          </a:r>
          <a:br>
            <a:rPr lang="en-US" altLang="ko-KR" sz="18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</a:br>
          <a:r>
            <a:rPr lang="en-US" altLang="ko-KR" sz="1200" kern="1200" smtClean="0">
              <a:latin typeface="나눔고딕 ExtraBold" pitchFamily="50" charset="-127"/>
              <a:ea typeface="나눔고딕 ExtraBold" pitchFamily="50" charset="-127"/>
              <a:cs typeface="+mn-cs"/>
            </a:rPr>
            <a:t>(2015.4.11)</a:t>
          </a:r>
          <a:endParaRPr lang="ko-KR" altLang="en-US" sz="1200" kern="1200" dirty="0">
            <a:latin typeface="나눔고딕 ExtraBold" pitchFamily="50" charset="-127"/>
            <a:ea typeface="나눔고딕 ExtraBold" pitchFamily="50" charset="-127"/>
            <a:cs typeface="+mn-cs"/>
          </a:endParaRPr>
        </a:p>
      </dsp:txBody>
      <dsp:txXfrm>
        <a:off x="6121957" y="17100"/>
        <a:ext cx="2409693" cy="549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02CF8-4F1F-4565-B783-811A0C9834E8}">
      <dsp:nvSpPr>
        <dsp:cNvPr id="0" name=""/>
        <dsp:cNvSpPr/>
      </dsp:nvSpPr>
      <dsp:spPr>
        <a:xfrm>
          <a:off x="2235" y="0"/>
          <a:ext cx="2723215" cy="79692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latin typeface="나눔고딕" pitchFamily="50" charset="-127"/>
              <a:ea typeface="나눔고딕" pitchFamily="50" charset="-127"/>
            </a:rPr>
            <a:t>진정접수</a:t>
          </a:r>
          <a:r>
            <a:rPr lang="en-US" altLang="ko-KR" sz="1600" b="1" kern="1200" dirty="0" smtClean="0"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600" b="1" kern="1200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장애를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이유로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차별 받은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장애인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, </a:t>
          </a:r>
          <a:b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그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사실을 알고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있는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사람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,</a:t>
          </a:r>
          <a:b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단체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국가인권위원회</a:t>
          </a: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진정</a:t>
          </a:r>
          <a:endParaRPr lang="ko-KR" altLang="en-US" sz="900" kern="1200" dirty="0">
            <a:latin typeface="나눔고딕" pitchFamily="50" charset="-127"/>
            <a:ea typeface="나눔고딕" pitchFamily="50" charset="-127"/>
          </a:endParaRPr>
        </a:p>
      </dsp:txBody>
      <dsp:txXfrm>
        <a:off x="400695" y="0"/>
        <a:ext cx="1926295" cy="796920"/>
      </dsp:txXfrm>
    </dsp:sp>
    <dsp:sp modelId="{BE63866F-6653-4631-91CD-C7A7E28DC40D}">
      <dsp:nvSpPr>
        <dsp:cNvPr id="0" name=""/>
        <dsp:cNvSpPr/>
      </dsp:nvSpPr>
      <dsp:spPr>
        <a:xfrm>
          <a:off x="2467325" y="0"/>
          <a:ext cx="2723215" cy="79692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latin typeface="나눔고딕" pitchFamily="50" charset="-127"/>
              <a:ea typeface="나눔고딕" pitchFamily="50" charset="-127"/>
            </a:rPr>
            <a:t>국가인권위원회 조사</a:t>
          </a:r>
          <a:endParaRPr lang="ko-KR" altLang="en-US" sz="1400" b="1" kern="1200" dirty="0">
            <a:latin typeface="나눔고딕" pitchFamily="50" charset="-127"/>
            <a:ea typeface="나눔고딕" pitchFamily="50" charset="-127"/>
          </a:endParaRPr>
        </a:p>
      </dsp:txBody>
      <dsp:txXfrm>
        <a:off x="2865785" y="0"/>
        <a:ext cx="1926295" cy="796920"/>
      </dsp:txXfrm>
    </dsp:sp>
    <dsp:sp modelId="{9F432E64-3DDA-49B3-86F7-1A526383862C}">
      <dsp:nvSpPr>
        <dsp:cNvPr id="0" name=""/>
        <dsp:cNvSpPr/>
      </dsp:nvSpPr>
      <dsp:spPr>
        <a:xfrm>
          <a:off x="4904023" y="0"/>
          <a:ext cx="2723215" cy="79692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latin typeface="나눔고딕" pitchFamily="50" charset="-127"/>
              <a:ea typeface="나눔고딕" pitchFamily="50" charset="-127"/>
            </a:rPr>
            <a:t>국가위원회 결정</a:t>
          </a:r>
          <a:endParaRPr lang="ko-KR" altLang="en-US" sz="1400" b="1" kern="1200" dirty="0">
            <a:latin typeface="나눔고딕" pitchFamily="50" charset="-127"/>
            <a:ea typeface="나눔고딕" pitchFamily="50" charset="-127"/>
          </a:endParaRPr>
        </a:p>
      </dsp:txBody>
      <dsp:txXfrm>
        <a:off x="5302483" y="0"/>
        <a:ext cx="1926295" cy="796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02CF8-4F1F-4565-B783-811A0C9834E8}">
      <dsp:nvSpPr>
        <dsp:cNvPr id="0" name=""/>
        <dsp:cNvSpPr/>
      </dsp:nvSpPr>
      <dsp:spPr>
        <a:xfrm rot="10800000">
          <a:off x="4904023" y="0"/>
          <a:ext cx="2723215" cy="79692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latin typeface="나눔고딕" pitchFamily="50" charset="-127"/>
              <a:ea typeface="나눔고딕" pitchFamily="50" charset="-127"/>
            </a:rPr>
            <a:t>시정권고</a:t>
          </a:r>
          <a:r>
            <a:rPr lang="en-US" altLang="ko-KR" sz="1600" b="1" kern="1200" dirty="0" smtClean="0"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600" b="1" kern="1200" dirty="0" smtClean="0">
              <a:latin typeface="나눔고딕" pitchFamily="50" charset="-127"/>
              <a:ea typeface="나눔고딕" pitchFamily="50" charset="-127"/>
            </a:rPr>
          </a:br>
          <a:r>
            <a:rPr lang="en-US" altLang="en-US" sz="900" kern="1200" dirty="0" smtClean="0">
              <a:latin typeface="나눔고딕" pitchFamily="50" charset="-127"/>
              <a:ea typeface="나눔고딕" pitchFamily="50" charset="-127"/>
            </a:rPr>
            <a:t>(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합의</a:t>
          </a:r>
          <a:r>
            <a:rPr lang="en-US" altLang="ko-KR" sz="900" kern="1200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조정</a:t>
          </a:r>
          <a:r>
            <a:rPr lang="en-US" altLang="ko-KR" sz="900" kern="1200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900" kern="1200" dirty="0" smtClean="0">
              <a:latin typeface="나눔고딕" pitchFamily="50" charset="-127"/>
              <a:ea typeface="나눔고딕" pitchFamily="50" charset="-127"/>
            </a:rPr>
            <a:t>구제조치 등</a:t>
          </a:r>
          <a:r>
            <a:rPr lang="en-US" altLang="ko-KR" sz="900" kern="1200" dirty="0" smtClean="0">
              <a:latin typeface="나눔고딕" pitchFamily="50" charset="-127"/>
              <a:ea typeface="나눔고딕" pitchFamily="50" charset="-127"/>
            </a:rPr>
            <a:t>)</a:t>
          </a:r>
          <a:endParaRPr lang="ko-KR" altLang="en-US" sz="900" kern="1200" dirty="0">
            <a:latin typeface="나눔고딕" pitchFamily="50" charset="-127"/>
            <a:ea typeface="나눔고딕" pitchFamily="50" charset="-127"/>
          </a:endParaRPr>
        </a:p>
      </dsp:txBody>
      <dsp:txXfrm rot="10800000">
        <a:off x="5302483" y="0"/>
        <a:ext cx="1926295" cy="796920"/>
      </dsp:txXfrm>
    </dsp:sp>
    <dsp:sp modelId="{BE63866F-6653-4631-91CD-C7A7E28DC40D}">
      <dsp:nvSpPr>
        <dsp:cNvPr id="0" name=""/>
        <dsp:cNvSpPr/>
      </dsp:nvSpPr>
      <dsp:spPr>
        <a:xfrm rot="10800000">
          <a:off x="2453129" y="0"/>
          <a:ext cx="2723215" cy="796920"/>
        </a:xfrm>
        <a:prstGeom prst="chevron">
          <a:avLst/>
        </a:prstGeom>
        <a:gradFill rotWithShape="0">
          <a:gsLst>
            <a:gs pos="0">
              <a:schemeClr val="accent5">
                <a:hueOff val="-4990872"/>
                <a:satOff val="-7727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-4990872"/>
                <a:satOff val="-7727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-4990872"/>
                <a:satOff val="-7727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latin typeface="나눔고딕" pitchFamily="50" charset="-127"/>
              <a:ea typeface="나눔고딕" pitchFamily="50" charset="-127"/>
            </a:rPr>
            <a:t>진정인</a:t>
          </a:r>
          <a:r>
            <a:rPr lang="en-US" altLang="ko-KR" sz="1400" b="1" kern="1200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b="1" kern="1200" dirty="0" err="1" smtClean="0">
              <a:latin typeface="나눔고딕" pitchFamily="50" charset="-127"/>
              <a:ea typeface="나눔고딕" pitchFamily="50" charset="-127"/>
            </a:rPr>
            <a:t>피진정인</a:t>
          </a:r>
          <a:r>
            <a:rPr lang="en-US" altLang="ko-KR" sz="1400" b="1" kern="1200" dirty="0" smtClean="0"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400" b="1" kern="1200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en-US" sz="1400" b="1" kern="1200" dirty="0" smtClean="0">
              <a:latin typeface="나눔고딕" pitchFamily="50" charset="-127"/>
              <a:ea typeface="나눔고딕" pitchFamily="50" charset="-127"/>
            </a:rPr>
            <a:t>법무부 장관에 전달</a:t>
          </a:r>
          <a:endParaRPr lang="ko-KR" altLang="en-US" sz="1400" b="1" kern="1200" dirty="0">
            <a:latin typeface="나눔고딕" pitchFamily="50" charset="-127"/>
            <a:ea typeface="나눔고딕" pitchFamily="50" charset="-127"/>
          </a:endParaRPr>
        </a:p>
      </dsp:txBody>
      <dsp:txXfrm rot="10800000">
        <a:off x="2851589" y="0"/>
        <a:ext cx="1926295" cy="796920"/>
      </dsp:txXfrm>
    </dsp:sp>
    <dsp:sp modelId="{9F432E64-3DDA-49B3-86F7-1A526383862C}">
      <dsp:nvSpPr>
        <dsp:cNvPr id="0" name=""/>
        <dsp:cNvSpPr/>
      </dsp:nvSpPr>
      <dsp:spPr>
        <a:xfrm rot="10800000">
          <a:off x="2235" y="0"/>
          <a:ext cx="2723215" cy="796920"/>
        </a:xfrm>
        <a:prstGeom prst="chevron">
          <a:avLst/>
        </a:prstGeom>
        <a:gradFill rotWithShape="0">
          <a:gsLst>
            <a:gs pos="0">
              <a:schemeClr val="accent5">
                <a:hueOff val="-9981745"/>
                <a:satOff val="-15454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-9981745"/>
                <a:satOff val="-15454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-9981745"/>
                <a:satOff val="-15454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latin typeface="나눔고딕" pitchFamily="50" charset="-127"/>
              <a:ea typeface="나눔고딕" pitchFamily="50" charset="-127"/>
            </a:rPr>
            <a:t>법무부 장관</a:t>
          </a:r>
          <a:r>
            <a:rPr lang="en-US" altLang="ko-KR" sz="1400" b="1" kern="1200" dirty="0" smtClean="0"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400" b="1" kern="1200" dirty="0" smtClean="0">
              <a:latin typeface="나눔고딕" pitchFamily="50" charset="-127"/>
              <a:ea typeface="나눔고딕" pitchFamily="50" charset="-127"/>
            </a:rPr>
          </a:br>
          <a:r>
            <a:rPr lang="ko-KR" altLang="ko-KR" sz="900" b="0" kern="1200" dirty="0" smtClean="0">
              <a:latin typeface="나눔고딕" pitchFamily="50" charset="-127"/>
              <a:ea typeface="나눔고딕" pitchFamily="50" charset="-127"/>
            </a:rPr>
            <a:t>불</a:t>
          </a:r>
          <a:r>
            <a:rPr lang="en-US" altLang="ko-KR" sz="900" b="0" kern="12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ko-KR" sz="900" b="0" kern="1200" dirty="0" err="1" smtClean="0">
              <a:latin typeface="나눔고딕" pitchFamily="50" charset="-127"/>
              <a:ea typeface="나눔고딕" pitchFamily="50" charset="-127"/>
            </a:rPr>
            <a:t>이행시</a:t>
          </a:r>
          <a:r>
            <a:rPr lang="ko-KR" altLang="ko-KR" sz="900" b="0" kern="1200" dirty="0" smtClean="0">
              <a:latin typeface="나눔고딕" pitchFamily="50" charset="-127"/>
              <a:ea typeface="나눔고딕" pitchFamily="50" charset="-127"/>
            </a:rPr>
            <a:t> 직권 또는 피해자의 신청에 의해 시정명령 중지</a:t>
          </a:r>
          <a:r>
            <a:rPr lang="en-US" altLang="ko-KR" sz="900" b="0" kern="1200" dirty="0" smtClean="0"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ko-KR" sz="900" b="0" kern="1200" dirty="0" smtClean="0">
              <a:latin typeface="나눔고딕" pitchFamily="50" charset="-127"/>
              <a:ea typeface="나눔고딕" pitchFamily="50" charset="-127"/>
            </a:rPr>
            <a:t>원상회복</a:t>
          </a:r>
          <a:r>
            <a:rPr lang="en-US" altLang="ko-KR" sz="900" b="0" kern="1200" dirty="0" smtClean="0">
              <a:latin typeface="나눔고딕" pitchFamily="50" charset="-127"/>
              <a:ea typeface="나눔고딕" pitchFamily="50" charset="-127"/>
            </a:rPr>
            <a:t> </a:t>
          </a:r>
          <a:r>
            <a:rPr lang="ko-KR" altLang="ko-KR" sz="900" b="0" kern="1200" dirty="0" smtClean="0">
              <a:latin typeface="나눔고딕" pitchFamily="50" charset="-127"/>
              <a:ea typeface="나눔고딕" pitchFamily="50" charset="-127"/>
            </a:rPr>
            <a:t>등</a:t>
          </a:r>
          <a:endParaRPr lang="ko-KR" altLang="en-US" sz="900" b="0" kern="1200" dirty="0">
            <a:latin typeface="나눔고딕" pitchFamily="50" charset="-127"/>
            <a:ea typeface="나눔고딕" pitchFamily="50" charset="-127"/>
          </a:endParaRPr>
        </a:p>
      </dsp:txBody>
      <dsp:txXfrm rot="10800000">
        <a:off x="400695" y="0"/>
        <a:ext cx="1926295" cy="796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02CF8-4F1F-4565-B783-811A0C9834E8}">
      <dsp:nvSpPr>
        <dsp:cNvPr id="0" name=""/>
        <dsp:cNvSpPr/>
      </dsp:nvSpPr>
      <dsp:spPr>
        <a:xfrm>
          <a:off x="1343" y="0"/>
          <a:ext cx="2748785" cy="79692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나눔고딕" pitchFamily="50" charset="-127"/>
              <a:ea typeface="나눔고딕" pitchFamily="50" charset="-127"/>
            </a:rPr>
            <a:t>시정명령</a:t>
          </a:r>
          <a:endParaRPr lang="ko-KR" altLang="en-US" sz="900" kern="1200" dirty="0">
            <a:latin typeface="나눔고딕" pitchFamily="50" charset="-127"/>
            <a:ea typeface="나눔고딕" pitchFamily="50" charset="-127"/>
          </a:endParaRPr>
        </a:p>
      </dsp:txBody>
      <dsp:txXfrm>
        <a:off x="399803" y="0"/>
        <a:ext cx="1951865" cy="796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02CF8-4F1F-4565-B783-811A0C9834E8}">
      <dsp:nvSpPr>
        <dsp:cNvPr id="0" name=""/>
        <dsp:cNvSpPr/>
      </dsp:nvSpPr>
      <dsp:spPr>
        <a:xfrm>
          <a:off x="0" y="0"/>
          <a:ext cx="2748785" cy="79692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>과태료 부과</a:t>
          </a:r>
          <a:r>
            <a:rPr lang="en-US" altLang="ko-KR" sz="1600" b="1" kern="1200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/>
          </a:r>
          <a:br>
            <a:rPr lang="en-US" altLang="ko-KR" sz="1600" b="1" kern="1200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</a:br>
          <a:r>
            <a:rPr lang="en-US" altLang="ko-KR" sz="1200" b="1" kern="1200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>(3,000</a:t>
          </a:r>
          <a:r>
            <a:rPr lang="ko-KR" altLang="en-US" sz="1200" b="1" kern="1200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>만원 이하</a:t>
          </a:r>
          <a:r>
            <a:rPr lang="en-US" altLang="ko-KR" sz="1200" b="1" kern="1200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rPr>
            <a:t>)</a:t>
          </a:r>
          <a:endParaRPr lang="ko-KR" altLang="en-US" sz="700" kern="1200" dirty="0">
            <a:solidFill>
              <a:srgbClr val="FFFF00"/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398460" y="0"/>
        <a:ext cx="1951865" cy="796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5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adc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12360" y="6258914"/>
            <a:ext cx="854968" cy="277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부제목</a:t>
            </a:r>
          </a:p>
        </p:txBody>
      </p:sp>
      <p:sp>
        <p:nvSpPr>
          <p:cNvPr id="19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9" y="4437113"/>
            <a:ext cx="1800200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텍스트를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20" name="그림 19" descr="adc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12360" y="6258914"/>
            <a:ext cx="854968" cy="277865"/>
          </a:xfrm>
          <a:prstGeom prst="rect">
            <a:avLst/>
          </a:prstGeom>
        </p:spPr>
      </p:pic>
      <p:sp>
        <p:nvSpPr>
          <p:cNvPr id="21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3512494" y="4437113"/>
            <a:ext cx="2211634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텍스트를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617644" y="4437113"/>
            <a:ext cx="1800200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텍스트를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374441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343936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텍스트를 입력합니다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pic>
        <p:nvPicPr>
          <p:cNvPr id="13" name="그림 12" descr="adc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12360" y="6258914"/>
            <a:ext cx="854968" cy="277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smtClean="0"/>
              <a:t>제목을 입력하십시오 </a:t>
            </a:r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73" r:id="rId3"/>
    <p:sldLayoutId id="2147483672" r:id="rId4"/>
    <p:sldLayoutId id="2147483669" r:id="rId5"/>
    <p:sldLayoutId id="2147483668" r:id="rId6"/>
    <p:sldLayoutId id="2147483670" r:id="rId7"/>
    <p:sldLayoutId id="2147483662" r:id="rId8"/>
    <p:sldLayoutId id="2147483671" r:id="rId9"/>
    <p:sldLayoutId id="2147483666" r:id="rId10"/>
    <p:sldLayoutId id="214748364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fujitsu.com/global/accessibility/assistance/cs/download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jitsu.com/global/accessibility/assistance/cd/download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1.xml"/><Relationship Id="rId1" Type="http://schemas.openxmlformats.org/officeDocument/2006/relationships/video" Target="file:///C:\Users\adcapmd\Desktop\ppt&#50577;&#49885;\ex_pocketmonshock.avi" TargetMode="Externa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wah.or.kr/Achive/kadowah.asp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ax.miya.pe.kr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://mydeute.com/was/pajet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2555776" y="4437112"/>
            <a:ext cx="2592288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000" b="1" i="0" u="none" strike="noStrike" kern="1200" cap="none" spc="-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UI/UX </a:t>
            </a:r>
            <a:r>
              <a:rPr kumimoji="0" lang="ko-KR" altLang="en-US" sz="1000" b="1" i="0" u="none" strike="noStrike" kern="1200" cap="none" spc="-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그룹 </a:t>
            </a:r>
            <a:r>
              <a:rPr kumimoji="0" lang="en-US" altLang="ko-KR" sz="1000" b="1" i="0" u="none" strike="noStrike" kern="1200" cap="none" spc="-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000" b="1" i="0" u="none" strike="noStrike" kern="1200" cap="none" spc="-2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퍼블리싱팀</a:t>
            </a:r>
            <a:endParaRPr kumimoji="0" lang="en-US" altLang="ko-KR" sz="1000" b="1" i="0" u="none" strike="noStrike" kern="1200" cap="none" spc="-2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5068388" y="4437112"/>
            <a:ext cx="2192288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김미선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나눔고딕 ExtraBold" charset="-127"/>
              </a:rPr>
              <a:t>육하원칙으로 풀어보는</a:t>
            </a:r>
            <a:r>
              <a:rPr lang="en-US" altLang="ko-KR" dirty="0" smtClean="0">
                <a:ea typeface="나눔고딕 ExtraBold" charset="-127"/>
              </a:rPr>
              <a:t/>
            </a:r>
            <a:br>
              <a:rPr lang="en-US" altLang="ko-KR" dirty="0" smtClean="0">
                <a:ea typeface="나눔고딕 ExtraBold" charset="-127"/>
              </a:rPr>
            </a:br>
            <a:r>
              <a:rPr lang="ko-KR" altLang="en-US" dirty="0" err="1" smtClean="0">
                <a:ea typeface="나눔고딕 ExtraBold" charset="-127"/>
              </a:rPr>
              <a:t>웹접근성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96413" y="4437112"/>
            <a:ext cx="2192288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2013.10.18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1-1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대체텍스트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텍스트가 아닌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컨텐츠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중에서 글로 표현될 수 있는 모든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컨텐츠는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 해당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컨텐츠가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가지는 의미나 기능을 동일하게 갖추고 있는 텍스트로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표시되어야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smtClean="0">
                <a:solidFill>
                  <a:srgbClr val="00B0F0"/>
                </a:solidFill>
              </a:rPr>
              <a:t>시각 장애인이 이미지에 대한 정보를 화면낭독프로그램</a:t>
            </a:r>
            <a:r>
              <a:rPr lang="en-US" altLang="ko-KR" sz="1000" dirty="0" smtClean="0">
                <a:solidFill>
                  <a:srgbClr val="00B0F0"/>
                </a:solidFill>
              </a:rPr>
              <a:t>(Screen Reader)</a:t>
            </a:r>
            <a:r>
              <a:rPr lang="ko-KR" altLang="en-US" sz="1000" dirty="0" smtClean="0">
                <a:solidFill>
                  <a:srgbClr val="00B0F0"/>
                </a:solidFill>
              </a:rPr>
              <a:t>을 통해 음성으로 제공 받을 수 있습니다</a:t>
            </a:r>
            <a:r>
              <a:rPr lang="en-US" altLang="ko-KR" sz="1000" dirty="0" smtClean="0">
                <a:solidFill>
                  <a:srgbClr val="00B0F0"/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인식의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32656"/>
            <a:ext cx="6759127" cy="3231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글로 표현할 수 없는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제외하고 장애 유형에 관계없이 모든 사용자가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인지할 수 있도록 제공해야 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65601" y="227687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65601" y="3515002"/>
            <a:ext cx="2510624" cy="99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의미 </a:t>
            </a:r>
            <a:r>
              <a:rPr lang="ko-KR" altLang="en-US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있는 이미지에 부적절한 대체 텍스트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제공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이미지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업데이트시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대체 텍스트를 수정하지 않은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사례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무의미한 </a:t>
            </a:r>
            <a:r>
              <a:rPr lang="ko-KR" altLang="en-US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대체 텍스트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제공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의미를 </a:t>
            </a:r>
            <a:r>
              <a:rPr lang="ko-KR" altLang="en-US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제대로 파악할 수 없는 대체 텍스트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제공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대체 </a:t>
            </a:r>
            <a:r>
              <a:rPr lang="ko-KR" altLang="en-US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텍스트를 </a:t>
            </a:r>
            <a:r>
              <a:rPr lang="en-US" altLang="ko-KR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title </a:t>
            </a:r>
            <a:r>
              <a:rPr lang="ko-KR" altLang="en-US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속성만으로 제공하는 경우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65601" y="3268781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잘못된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161" y="2028031"/>
            <a:ext cx="34956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438969" y="3726557"/>
            <a:ext cx="3523431" cy="3882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8969" y="4517132"/>
            <a:ext cx="3523431" cy="3882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8969" y="5326757"/>
            <a:ext cx="3523431" cy="3882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65601" y="252309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이미지에 </a:t>
            </a:r>
            <a:r>
              <a:rPr lang="ko-KR" altLang="en-US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적절한 대체 텍스트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제공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아이프레임 또는 일반 프레임에 적절한 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title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제공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이미지에서 제공하는 있는 텍스트 정보를 그대로 전달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757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1-2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멀티미디어 대체 수단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시간에 따라 변화하는 영상매체는 해당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컨텐츠와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동기화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(Synchronization)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되는 대체 매체를 제공 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smtClean="0">
                <a:solidFill>
                  <a:srgbClr val="00B0F0"/>
                </a:solidFill>
              </a:rPr>
              <a:t>듣기 어려운 청각 장애인이 영상물에 대한 정보를 인식할 수 있으며</a:t>
            </a:r>
            <a:r>
              <a:rPr lang="en-US" altLang="ko-KR" sz="1000" dirty="0" smtClean="0">
                <a:solidFill>
                  <a:srgbClr val="00B0F0"/>
                </a:solidFill>
              </a:rPr>
              <a:t>, </a:t>
            </a:r>
            <a:r>
              <a:rPr lang="ko-KR" altLang="en-US" sz="1000" dirty="0" smtClean="0">
                <a:solidFill>
                  <a:srgbClr val="00B0F0"/>
                </a:solidFill>
              </a:rPr>
              <a:t>시각장애인도 자막을 활용하여 점자로 변환 할 수 있다</a:t>
            </a:r>
            <a:r>
              <a:rPr lang="en-US" altLang="ko-KR" sz="1000" dirty="0" smtClean="0">
                <a:solidFill>
                  <a:srgbClr val="00B0F0"/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인식의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32656"/>
            <a:ext cx="6759127" cy="3231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글로 표현할 수 없는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제외하고 장애 유형에 관계없이 모든 사용자가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인지할 수 있도록 제공해야 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7544" y="4967173"/>
            <a:ext cx="5463355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동영상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음성 등에 대한 대체 수단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(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자막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원고 또는 수화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)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제공</a:t>
            </a:r>
            <a:endParaRPr lang="en-US" altLang="ko-KR" sz="800" b="1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음성만 제공되는 멀티미디어 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콘텐츠의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경우에는 음성을 들을 수 없는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사람이나 환경을 대비하여 반드시 대본을 제공해야 함</a:t>
            </a:r>
            <a:endParaRPr lang="ko-KR" altLang="en-US" sz="800" b="1" dirty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7544" y="472095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26013" t="25324" r="25756" b="27008"/>
          <a:stretch>
            <a:fillRect/>
          </a:stretch>
        </p:blipFill>
        <p:spPr bwMode="auto">
          <a:xfrm>
            <a:off x="467544" y="2059448"/>
            <a:ext cx="3308131" cy="237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820344" y="2058227"/>
            <a:ext cx="2335832" cy="23880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샌디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가자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!</a:t>
            </a:r>
          </a:p>
          <a:p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샌드맨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이라고 들어봤는지</a:t>
            </a:r>
          </a:p>
          <a:p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믿거나 말거나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훨훨 나는 꿈이나</a:t>
            </a:r>
          </a:p>
          <a:p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아이돌이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되는 꿈</a:t>
            </a:r>
          </a:p>
          <a:p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모든게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잠의 요정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작품이다</a:t>
            </a:r>
          </a:p>
          <a:p>
            <a:endParaRPr lang="ko-KR" altLang="en-US" sz="800" b="1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가디언들은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그를 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샌디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라고 부른다</a:t>
            </a:r>
          </a:p>
          <a:p>
            <a:endParaRPr lang="ko-KR" altLang="en-US" sz="800" b="1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그는 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잠의 요정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이다</a:t>
            </a:r>
          </a:p>
          <a:p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샌드맨은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가디언이다</a:t>
            </a:r>
            <a:endParaRPr lang="ko-KR" altLang="en-US" sz="800" b="1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잠든 아이들의 눈에 마법모래를 뿌려서</a:t>
            </a:r>
          </a:p>
          <a:p>
            <a:endParaRPr lang="ko-KR" altLang="en-US" sz="800" b="1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좋은 꿈을 꾸며 편히 잘 수 있게 해준다</a:t>
            </a:r>
          </a:p>
          <a:p>
            <a:endParaRPr lang="ko-KR" altLang="en-US" sz="800" b="1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막대사탕이잖아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?</a:t>
            </a:r>
          </a:p>
          <a:p>
            <a:endParaRPr lang="en-US" altLang="ko-KR" sz="800" b="1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샌드맨은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말을 하지 않는다</a:t>
            </a:r>
          </a:p>
          <a:p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아이들이 잠에서 깨면 안되니깐</a:t>
            </a:r>
            <a:endParaRPr lang="ko-KR" altLang="en-US" sz="800" b="1" dirty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5676" y="2056656"/>
            <a:ext cx="1905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268760"/>
            <a:ext cx="2195143" cy="338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60490"/>
            <a:ext cx="4961095" cy="186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60490"/>
            <a:ext cx="4961095" cy="186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95535" y="836712"/>
            <a:ext cx="7858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1-3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명료성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컨텐츠를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통해 제공되는 모든 정보가 색상을 배제하더라도 인지할 수 있도록 구성 되어야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rgbClr val="00B0F0"/>
                </a:solidFill>
              </a:rPr>
              <a:t> </a:t>
            </a:r>
            <a:r>
              <a:rPr lang="en-US" altLang="ko-KR" sz="1000" dirty="0" smtClean="0">
                <a:solidFill>
                  <a:srgbClr val="00B0F0"/>
                </a:solidFill>
              </a:rPr>
              <a:t>*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색각이상자도</a:t>
            </a:r>
            <a:r>
              <a:rPr lang="ko-KR" altLang="en-US" sz="1000" dirty="0" smtClean="0">
                <a:solidFill>
                  <a:srgbClr val="00B0F0"/>
                </a:solidFill>
              </a:rPr>
              <a:t> 색상에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구애없이</a:t>
            </a:r>
            <a:r>
              <a:rPr lang="ko-KR" altLang="en-US" sz="1000" dirty="0" smtClean="0">
                <a:solidFill>
                  <a:srgbClr val="00B0F0"/>
                </a:solidFill>
              </a:rPr>
              <a:t>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컨텐츠를</a:t>
            </a:r>
            <a:r>
              <a:rPr lang="ko-KR" altLang="en-US" sz="1000" dirty="0" smtClean="0">
                <a:solidFill>
                  <a:srgbClr val="00B0F0"/>
                </a:solidFill>
              </a:rPr>
              <a:t> 인식할 수 있으며</a:t>
            </a:r>
            <a:r>
              <a:rPr lang="en-US" altLang="ko-KR" sz="1000" dirty="0" smtClean="0">
                <a:solidFill>
                  <a:srgbClr val="00B0F0"/>
                </a:solidFill>
              </a:rPr>
              <a:t>, </a:t>
            </a:r>
            <a:r>
              <a:rPr lang="ko-KR" altLang="en-US" sz="1000" dirty="0" smtClean="0">
                <a:solidFill>
                  <a:srgbClr val="00B0F0"/>
                </a:solidFill>
              </a:rPr>
              <a:t>흑백모니터 및 흑백프린터로 출력할 경우에도 색상에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무관한게</a:t>
            </a:r>
            <a:r>
              <a:rPr lang="ko-KR" altLang="en-US" sz="1000" dirty="0" smtClean="0">
                <a:solidFill>
                  <a:srgbClr val="00B0F0"/>
                </a:solidFill>
              </a:rPr>
              <a:t> 정보를 인식 할 수 있어야 한다</a:t>
            </a:r>
            <a:r>
              <a:rPr lang="en-US" altLang="ko-KR" sz="1000" dirty="0" smtClean="0">
                <a:solidFill>
                  <a:srgbClr val="00B0F0"/>
                </a:solidFill>
              </a:rPr>
              <a:t>. 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인식의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32656"/>
            <a:ext cx="6759127" cy="3231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글로 표현할 수 없는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제외하고 장애 유형에 관계없이 모든 사용자가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인지할 수 있도록 제공해야 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39551" y="7914976"/>
            <a:ext cx="5022229" cy="360040"/>
          </a:xfrm>
          <a:prstGeom prst="rect">
            <a:avLst/>
          </a:prstGeom>
          <a:solidFill>
            <a:srgbClr val="83B61B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DF974"/>
                </a:solidFill>
              </a:rPr>
              <a:t>#FDF974 / #83B61B – </a:t>
            </a:r>
            <a:r>
              <a:rPr lang="ko-KR" altLang="en-US" sz="1000" dirty="0" smtClean="0">
                <a:solidFill>
                  <a:srgbClr val="FDF974"/>
                </a:solidFill>
              </a:rPr>
              <a:t>일반인 및 백내장</a:t>
            </a:r>
            <a:r>
              <a:rPr lang="en-US" altLang="ko-KR" sz="1000" dirty="0" smtClean="0">
                <a:solidFill>
                  <a:srgbClr val="FDF974"/>
                </a:solidFill>
              </a:rPr>
              <a:t>, </a:t>
            </a:r>
            <a:r>
              <a:rPr lang="ko-KR" altLang="en-US" sz="1000" dirty="0" smtClean="0">
                <a:solidFill>
                  <a:srgbClr val="FDF974"/>
                </a:solidFill>
              </a:rPr>
              <a:t>녹색맹</a:t>
            </a:r>
            <a:r>
              <a:rPr lang="en-US" altLang="ko-KR" sz="1000" dirty="0" smtClean="0">
                <a:solidFill>
                  <a:srgbClr val="FDF974"/>
                </a:solidFill>
              </a:rPr>
              <a:t>, </a:t>
            </a:r>
            <a:r>
              <a:rPr lang="ko-KR" altLang="en-US" sz="1000" dirty="0" smtClean="0">
                <a:solidFill>
                  <a:srgbClr val="FDF974"/>
                </a:solidFill>
              </a:rPr>
              <a:t>청황색맹을 가진 사람이 보기 힘든 대비</a:t>
            </a:r>
            <a:endParaRPr lang="ko-KR" altLang="en-US" sz="1000" dirty="0">
              <a:solidFill>
                <a:srgbClr val="FDF974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9551" y="8362651"/>
            <a:ext cx="5022229" cy="360040"/>
          </a:xfrm>
          <a:prstGeom prst="rect">
            <a:avLst/>
          </a:prstGeom>
          <a:solidFill>
            <a:srgbClr val="FF892D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#FFFFFF / #FF892D – </a:t>
            </a:r>
            <a:r>
              <a:rPr lang="ko-KR" altLang="en-US" sz="1000" dirty="0" smtClean="0">
                <a:solidFill>
                  <a:schemeClr val="bg1"/>
                </a:solidFill>
              </a:rPr>
              <a:t>일반인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및 백내장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녹색맹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청황색맹을 가진 사람이 보기 힘든 대비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072258"/>
            <a:ext cx="4961095" cy="186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072258"/>
            <a:ext cx="4961095" cy="186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5"/>
          <p:cNvSpPr txBox="1"/>
          <p:nvPr/>
        </p:nvSpPr>
        <p:spPr>
          <a:xfrm>
            <a:off x="5652120" y="2307069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예약정보를 색상으로만 구분을 해서 색상을 배제하면 구분하기 어렵다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색상을 배제하여도 원하는 내용을 전달할 수 있도록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색상 이외에도 명암이나 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패턴등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으로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콘텐츠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구분이 가능해야 한다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흑백 프린터 및 흑백 모니터로 출력할 경우 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콘텐츠를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전혀 구분하지 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못할경우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위반한 것으로 판단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800" b="1" dirty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52120" y="206084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잘못된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52120" y="4409437"/>
            <a:ext cx="3240359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색상을 배제하고서라도 구분할 수 있도록 형태로 표현하여 수정</a:t>
            </a:r>
            <a:endParaRPr lang="en-US" altLang="ko-KR" sz="800" b="1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652120" y="4163216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올바른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인식의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32656"/>
            <a:ext cx="6759127" cy="3231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글로 표현할 수 없는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제외하고 장애 유형에 관계없이 모든 사용자가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인지할 수 있도록 제공해야 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22" name="그림 21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4168" y="994445"/>
            <a:ext cx="2736304" cy="38921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84169" y="4954885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배경이 흰색</a:t>
            </a:r>
            <a:r>
              <a:rPr lang="en-US" altLang="ko-KR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(#FFFFFF)</a:t>
            </a:r>
            <a:r>
              <a:rPr lang="ko-KR" altLang="en-US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 때 글자색이 </a:t>
            </a:r>
            <a:r>
              <a:rPr lang="en-US" altLang="ko-KR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#8B8B8B </a:t>
            </a:r>
            <a:r>
              <a:rPr lang="ko-KR" altLang="en-US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라면 백내장을 지닌 사람이라도 볼 수 있지만 글자색이 </a:t>
            </a:r>
            <a:r>
              <a:rPr lang="en-US" altLang="ko-KR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#8C8C8C </a:t>
            </a:r>
            <a:r>
              <a:rPr lang="ko-KR" altLang="en-US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라면 백내장을 지닌 사람이 판독하기 어렵게 됩니다</a:t>
            </a:r>
            <a:r>
              <a:rPr lang="en-US" altLang="ko-KR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156176" y="6035005"/>
            <a:ext cx="2258908" cy="307777"/>
            <a:chOff x="-1548680" y="5852889"/>
            <a:chExt cx="2258908" cy="307777"/>
          </a:xfrm>
        </p:grpSpPr>
        <p:pic>
          <p:nvPicPr>
            <p:cNvPr id="24" name="그림 23" descr="1353997037_19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48680" y="5877272"/>
              <a:ext cx="253140" cy="253140"/>
            </a:xfrm>
            <a:prstGeom prst="rect">
              <a:avLst/>
            </a:prstGeom>
          </p:spPr>
        </p:pic>
        <p:sp>
          <p:nvSpPr>
            <p:cNvPr id="25" name="직사각형 24">
              <a:hlinkClick r:id="rId4"/>
            </p:cNvPr>
            <p:cNvSpPr/>
            <p:nvPr/>
          </p:nvSpPr>
          <p:spPr>
            <a:xfrm>
              <a:off x="-1308273" y="5852889"/>
              <a:ext cx="20185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err="1" smtClean="0">
                  <a:solidFill>
                    <a:srgbClr val="255296"/>
                  </a:solidFill>
                </a:rPr>
                <a:t>ColorSelector</a:t>
              </a:r>
              <a:r>
                <a:rPr lang="en-US" altLang="ko-KR" sz="1400" b="1" dirty="0" smtClean="0">
                  <a:solidFill>
                    <a:srgbClr val="255296"/>
                  </a:solidFill>
                </a:rPr>
                <a:t> </a:t>
              </a:r>
              <a:r>
                <a:rPr lang="ko-KR" altLang="en-US" sz="1400" b="1" dirty="0" err="1" smtClean="0">
                  <a:solidFill>
                    <a:srgbClr val="255296"/>
                  </a:solidFill>
                </a:rPr>
                <a:t>내려받기</a:t>
              </a:r>
              <a:endParaRPr lang="ko-KR" altLang="en-US" sz="1400" dirty="0">
                <a:solidFill>
                  <a:srgbClr val="255296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67544" y="1082933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색 구별이 어려운 사용자를 위해서 </a:t>
            </a: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전경색과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배경색 대비를 명확하게 함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  <a:endParaRPr lang="ko-KR" altLang="en-US" sz="800" b="1" dirty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7544" y="83671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9553" y="1412776"/>
            <a:ext cx="2394595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444444"/>
                </a:solidFill>
              </a:rPr>
              <a:t>#444444 / #FFFFFF</a:t>
            </a:r>
            <a:endParaRPr lang="ko-KR" altLang="en-US" sz="1000" dirty="0">
              <a:solidFill>
                <a:srgbClr val="444444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85517" y="1412776"/>
            <a:ext cx="2394595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438A01"/>
                </a:solidFill>
              </a:rPr>
              <a:t>#438A01 / #FFFFFF</a:t>
            </a:r>
            <a:endParaRPr lang="ko-KR" altLang="en-US" sz="1000" dirty="0">
              <a:solidFill>
                <a:srgbClr val="438A0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553" y="1850157"/>
            <a:ext cx="2394595" cy="360040"/>
          </a:xfrm>
          <a:prstGeom prst="rect">
            <a:avLst/>
          </a:prstGeom>
          <a:solidFill>
            <a:srgbClr val="333333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BBBBBB"/>
                </a:solidFill>
              </a:rPr>
              <a:t>#BBBBBB / #333333</a:t>
            </a:r>
            <a:endParaRPr lang="ko-KR" altLang="en-US" sz="1000" dirty="0">
              <a:solidFill>
                <a:srgbClr val="BBBBBB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85517" y="1850157"/>
            <a:ext cx="2394595" cy="360040"/>
          </a:xfrm>
          <a:prstGeom prst="rect">
            <a:avLst/>
          </a:prstGeom>
          <a:solidFill>
            <a:srgbClr val="FFDE28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48401B"/>
                </a:solidFill>
              </a:rPr>
              <a:t>#48401B / #FFDE28</a:t>
            </a:r>
            <a:endParaRPr lang="ko-KR" altLang="en-US" sz="1000" dirty="0">
              <a:solidFill>
                <a:srgbClr val="48401B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9553" y="2287538"/>
            <a:ext cx="2394595" cy="360040"/>
          </a:xfrm>
          <a:prstGeom prst="rect">
            <a:avLst/>
          </a:prstGeom>
          <a:solidFill>
            <a:srgbClr val="255296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#FFFFFF / #255296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9552" y="3692649"/>
            <a:ext cx="5022229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999999"/>
                </a:solidFill>
              </a:rPr>
              <a:t>#999999 / #FFFFFF – </a:t>
            </a:r>
            <a:r>
              <a:rPr lang="ko-KR" altLang="en-US" sz="1000" dirty="0" smtClean="0">
                <a:solidFill>
                  <a:srgbClr val="999999"/>
                </a:solidFill>
              </a:rPr>
              <a:t>백내장을 가진 사람이 보기 힘든 대비</a:t>
            </a:r>
            <a:endParaRPr lang="ko-KR" altLang="en-US" sz="1000" dirty="0">
              <a:solidFill>
                <a:srgbClr val="999999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9552" y="4130799"/>
            <a:ext cx="5022229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7D27"/>
                </a:solidFill>
              </a:rPr>
              <a:t>#FF7D27 / #FFFFFF – </a:t>
            </a:r>
            <a:r>
              <a:rPr lang="ko-KR" altLang="en-US" sz="1000" dirty="0" smtClean="0">
                <a:solidFill>
                  <a:srgbClr val="FF7D27"/>
                </a:solidFill>
              </a:rPr>
              <a:t>일반인 및 백내장</a:t>
            </a:r>
            <a:r>
              <a:rPr lang="en-US" altLang="ko-KR" sz="1000" dirty="0" smtClean="0">
                <a:solidFill>
                  <a:srgbClr val="FF7D27"/>
                </a:solidFill>
              </a:rPr>
              <a:t>, </a:t>
            </a:r>
            <a:r>
              <a:rPr lang="ko-KR" altLang="en-US" sz="1000" dirty="0" smtClean="0">
                <a:solidFill>
                  <a:srgbClr val="FF7D27"/>
                </a:solidFill>
              </a:rPr>
              <a:t>녹색맹</a:t>
            </a:r>
            <a:r>
              <a:rPr lang="en-US" altLang="ko-KR" sz="1000" dirty="0" smtClean="0">
                <a:solidFill>
                  <a:srgbClr val="FF7D27"/>
                </a:solidFill>
              </a:rPr>
              <a:t>, </a:t>
            </a:r>
            <a:r>
              <a:rPr lang="ko-KR" altLang="en-US" sz="1000" dirty="0" smtClean="0">
                <a:solidFill>
                  <a:srgbClr val="FF7D27"/>
                </a:solidFill>
              </a:rPr>
              <a:t>청황색맹을 가진 사람이 보기 힘든 대비</a:t>
            </a:r>
            <a:endParaRPr lang="ko-KR" altLang="en-US" sz="1000" dirty="0">
              <a:solidFill>
                <a:srgbClr val="FF7D27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39552" y="4568949"/>
            <a:ext cx="5022229" cy="360040"/>
          </a:xfrm>
          <a:prstGeom prst="rect">
            <a:avLst/>
          </a:prstGeom>
          <a:solidFill>
            <a:srgbClr val="333333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999999"/>
                </a:solidFill>
              </a:rPr>
              <a:t>#999999 / #333333 – </a:t>
            </a:r>
            <a:r>
              <a:rPr lang="ko-KR" altLang="en-US" sz="1000" dirty="0" smtClean="0">
                <a:solidFill>
                  <a:srgbClr val="999999"/>
                </a:solidFill>
              </a:rPr>
              <a:t>백내장</a:t>
            </a:r>
            <a:r>
              <a:rPr lang="en-US" altLang="ko-KR" sz="1000" dirty="0" smtClean="0">
                <a:solidFill>
                  <a:srgbClr val="999999"/>
                </a:solidFill>
              </a:rPr>
              <a:t>, </a:t>
            </a:r>
            <a:r>
              <a:rPr lang="ko-KR" altLang="en-US" sz="1000" dirty="0" err="1" smtClean="0">
                <a:solidFill>
                  <a:srgbClr val="999999"/>
                </a:solidFill>
              </a:rPr>
              <a:t>적녹생맹을</a:t>
            </a:r>
            <a:r>
              <a:rPr lang="ko-KR" altLang="en-US" sz="1000" dirty="0" smtClean="0">
                <a:solidFill>
                  <a:srgbClr val="999999"/>
                </a:solidFill>
              </a:rPr>
              <a:t> 가진 사람이 보기 힘든 대비</a:t>
            </a:r>
            <a:endParaRPr lang="ko-KR" altLang="en-US" sz="1000" dirty="0">
              <a:solidFill>
                <a:srgbClr val="999999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9552" y="4997574"/>
            <a:ext cx="5022229" cy="360040"/>
          </a:xfrm>
          <a:prstGeom prst="rect">
            <a:avLst/>
          </a:prstGeom>
          <a:solidFill>
            <a:srgbClr val="252525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EC5115"/>
                </a:solidFill>
              </a:rPr>
              <a:t>#EC5115/ #252525 – </a:t>
            </a:r>
            <a:r>
              <a:rPr lang="ko-KR" altLang="en-US" sz="1000" dirty="0" smtClean="0">
                <a:solidFill>
                  <a:srgbClr val="EC5115"/>
                </a:solidFill>
              </a:rPr>
              <a:t>백내장</a:t>
            </a:r>
            <a:r>
              <a:rPr lang="en-US" altLang="ko-KR" sz="1000" dirty="0" smtClean="0">
                <a:solidFill>
                  <a:srgbClr val="EC5115"/>
                </a:solidFill>
              </a:rPr>
              <a:t>, </a:t>
            </a:r>
            <a:r>
              <a:rPr lang="ko-KR" altLang="en-US" sz="1000" dirty="0" err="1" smtClean="0">
                <a:solidFill>
                  <a:srgbClr val="EC5115"/>
                </a:solidFill>
              </a:rPr>
              <a:t>적녹색맹을</a:t>
            </a:r>
            <a:r>
              <a:rPr lang="ko-KR" altLang="en-US" sz="1000" dirty="0" smtClean="0">
                <a:solidFill>
                  <a:srgbClr val="EC5115"/>
                </a:solidFill>
              </a:rPr>
              <a:t> 가진 사람이 보기 힘든 대비</a:t>
            </a:r>
            <a:endParaRPr lang="ko-KR" altLang="en-US" sz="1000" dirty="0">
              <a:solidFill>
                <a:srgbClr val="EC5115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9552" y="5426199"/>
            <a:ext cx="5022229" cy="360040"/>
          </a:xfrm>
          <a:prstGeom prst="rect">
            <a:avLst/>
          </a:prstGeom>
          <a:solidFill>
            <a:srgbClr val="83B61B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DF974"/>
                </a:solidFill>
              </a:rPr>
              <a:t>#FDF974 / #83B61B – </a:t>
            </a:r>
            <a:r>
              <a:rPr lang="ko-KR" altLang="en-US" sz="1000" dirty="0" smtClean="0">
                <a:solidFill>
                  <a:srgbClr val="FDF974"/>
                </a:solidFill>
              </a:rPr>
              <a:t>일반인 및 백내장</a:t>
            </a:r>
            <a:r>
              <a:rPr lang="en-US" altLang="ko-KR" sz="1000" dirty="0" smtClean="0">
                <a:solidFill>
                  <a:srgbClr val="FDF974"/>
                </a:solidFill>
              </a:rPr>
              <a:t>, </a:t>
            </a:r>
            <a:r>
              <a:rPr lang="ko-KR" altLang="en-US" sz="1000" dirty="0" smtClean="0">
                <a:solidFill>
                  <a:srgbClr val="FDF974"/>
                </a:solidFill>
              </a:rPr>
              <a:t>녹색맹</a:t>
            </a:r>
            <a:r>
              <a:rPr lang="en-US" altLang="ko-KR" sz="1000" dirty="0" smtClean="0">
                <a:solidFill>
                  <a:srgbClr val="FDF974"/>
                </a:solidFill>
              </a:rPr>
              <a:t>, </a:t>
            </a:r>
            <a:r>
              <a:rPr lang="ko-KR" altLang="en-US" sz="1000" dirty="0" smtClean="0">
                <a:solidFill>
                  <a:srgbClr val="FDF974"/>
                </a:solidFill>
              </a:rPr>
              <a:t>청황색맹을 가진 사람이 보기 힘든 대비</a:t>
            </a:r>
            <a:endParaRPr lang="ko-KR" altLang="en-US" sz="1000" dirty="0">
              <a:solidFill>
                <a:srgbClr val="FDF974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9552" y="5854824"/>
            <a:ext cx="5022229" cy="360040"/>
          </a:xfrm>
          <a:prstGeom prst="rect">
            <a:avLst/>
          </a:prstGeom>
          <a:solidFill>
            <a:srgbClr val="FF892D"/>
          </a:solidFill>
          <a:ln w="31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#FFFFFF / #FF892D – </a:t>
            </a:r>
            <a:r>
              <a:rPr lang="ko-KR" altLang="en-US" sz="1000" dirty="0" smtClean="0">
                <a:solidFill>
                  <a:schemeClr val="bg1"/>
                </a:solidFill>
              </a:rPr>
              <a:t>일반인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및 백내장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녹색맹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청황색맹을 가진 사람이 보기 힘든 대비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7544" y="3185301"/>
            <a:ext cx="516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전경색과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배경색이 충분한 대비를 지니도록 합니다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주관적으로 판단하기 어렵다면 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Fujitsu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사의 </a:t>
            </a:r>
            <a:r>
              <a:rPr lang="en-US" altLang="ko-KR" sz="8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ColorSelector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라는 도구를 이용할 수도 있습니다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일반인뿐만 아니라 백내장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색맹이 판독할 수 있는 수준까지 체크할 수 있다</a:t>
            </a:r>
            <a:r>
              <a:rPr lang="en-US" altLang="ko-KR" sz="8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7544" y="2939080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잘못된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인식의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32656"/>
            <a:ext cx="6759127" cy="3231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글로 표현할 수 없는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제외하고 장애 유형에 관계없이 모든 사용자가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인지할 수 있도록 제공해야 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7544" y="5526508"/>
            <a:ext cx="8280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0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콘텐츠</a:t>
            </a:r>
            <a:r>
              <a:rPr lang="ko-KR" altLang="en-US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디자인이 흑백 또는 각 </a:t>
            </a:r>
            <a:r>
              <a:rPr lang="ko-KR" altLang="en-US" sz="1000" b="1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색각</a:t>
            </a:r>
            <a:r>
              <a:rPr lang="ko-KR" altLang="en-US" sz="1000" b="1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이상자가 보는 시각으로 테스트를 가능하게 해준다</a:t>
            </a:r>
          </a:p>
        </p:txBody>
      </p:sp>
      <p:pic>
        <p:nvPicPr>
          <p:cNvPr id="24" name="그림 23" descr="1353997037_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5881910"/>
            <a:ext cx="253140" cy="253140"/>
          </a:xfrm>
          <a:prstGeom prst="rect">
            <a:avLst/>
          </a:prstGeom>
        </p:spPr>
      </p:pic>
      <p:sp>
        <p:nvSpPr>
          <p:cNvPr id="25" name="직사각형 24">
            <a:hlinkClick r:id="rId3"/>
          </p:cNvPr>
          <p:cNvSpPr/>
          <p:nvPr/>
        </p:nvSpPr>
        <p:spPr>
          <a:xfrm>
            <a:off x="851967" y="5857527"/>
            <a:ext cx="2534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solidFill>
                  <a:srgbClr val="255296"/>
                </a:solidFill>
              </a:rPr>
              <a:t>Fujitu</a:t>
            </a:r>
            <a:r>
              <a:rPr lang="en-US" altLang="ko-KR" sz="1400" b="1" dirty="0" smtClean="0">
                <a:solidFill>
                  <a:srgbClr val="255296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255296"/>
                </a:solidFill>
              </a:rPr>
              <a:t>ColorDoctor</a:t>
            </a:r>
            <a:r>
              <a:rPr lang="en-US" altLang="ko-KR" sz="1400" b="1" dirty="0" smtClean="0">
                <a:solidFill>
                  <a:srgbClr val="255296"/>
                </a:solidFill>
              </a:rPr>
              <a:t>  </a:t>
            </a:r>
            <a:r>
              <a:rPr lang="ko-KR" altLang="en-US" sz="1400" b="1" dirty="0" err="1" smtClean="0">
                <a:solidFill>
                  <a:srgbClr val="255296"/>
                </a:solidFill>
              </a:rPr>
              <a:t>내려받기</a:t>
            </a:r>
            <a:r>
              <a:rPr lang="ko-KR" altLang="en-US" sz="1400" b="1" dirty="0" smtClean="0">
                <a:solidFill>
                  <a:srgbClr val="255296"/>
                </a:solidFill>
              </a:rPr>
              <a:t> </a:t>
            </a:r>
            <a:endParaRPr lang="ko-KR" altLang="en-US" sz="1400" dirty="0">
              <a:solidFill>
                <a:srgbClr val="25529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798195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2-1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키보드 </a:t>
            </a:r>
            <a:r>
              <a:rPr lang="ko-KR" altLang="en-US" sz="1000" b="1" dirty="0" err="1" smtClean="0">
                <a:solidFill>
                  <a:schemeClr val="accent6">
                    <a:lumMod val="75000"/>
                  </a:schemeClr>
                </a:solidFill>
              </a:rPr>
              <a:t>접근성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키보드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또는 키보드 인터페이스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만으로도 웹컨텐츠가 제공하는 모든 기능을 수행할 수 있어야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smtClean="0">
                <a:solidFill>
                  <a:srgbClr val="00B0F0"/>
                </a:solidFill>
              </a:rPr>
              <a:t>마우스를 사용하기 어려운 지체장애인</a:t>
            </a:r>
            <a:r>
              <a:rPr lang="en-US" altLang="ko-KR" sz="1000" dirty="0" smtClean="0">
                <a:solidFill>
                  <a:srgbClr val="00B0F0"/>
                </a:solidFill>
              </a:rPr>
              <a:t>, </a:t>
            </a:r>
            <a:r>
              <a:rPr lang="ko-KR" altLang="en-US" sz="1000" dirty="0" smtClean="0">
                <a:solidFill>
                  <a:srgbClr val="00B0F0"/>
                </a:solidFill>
              </a:rPr>
              <a:t>시각장애인이 모든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컨텐츠를</a:t>
            </a:r>
            <a:r>
              <a:rPr lang="ko-KR" altLang="en-US" sz="1000" dirty="0" smtClean="0">
                <a:solidFill>
                  <a:srgbClr val="00B0F0"/>
                </a:solidFill>
              </a:rPr>
              <a:t> 자유롭게 접근할 수 있습니다</a:t>
            </a:r>
            <a:r>
              <a:rPr lang="en-US" altLang="ko-KR" sz="1000" dirty="0" smtClean="0">
                <a:solidFill>
                  <a:srgbClr val="00B0F0"/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운용의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컨텐츠에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포함된 모든 구성요소들은 장애 유형과 관계없이 모든 사용자가 사용할 수 있어야 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17580" y="4686875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17581" y="2235061"/>
            <a:ext cx="3786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링크가 적용 된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콘텐츠의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테두리를 없애기 위해 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onfocus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="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this.blur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()"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제공 한 경우 키보드 포커스가 되지 않음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"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onmousedown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", "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onmouseup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", “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onmouseover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", “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onmouseout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등은 마우스를 이용한 사용자 상호작용 관점의 이벤트 발생기로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마우스가 없거나 쓸 수 없는 사용자에게 문제가 발생함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onkeyup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이벤트를 사용해서 해당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필드값의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일정조건을 만족하는 값이 채워지면 자동으로 뒷자리를 입력하는 칸으로 이동 시킴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  <a:b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</a:b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Ex)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주민번호 앞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6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자리가 채워지면 다음 필드로 자동이동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err="1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폼입력</a:t>
            </a:r>
            <a:r>
              <a:rPr lang="ko-KR" altLang="en-US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 err="1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오류시</a:t>
            </a:r>
            <a:r>
              <a:rPr lang="ko-KR" altLang="en-US" sz="800" dirty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해당 오류내용으로 포커스 이동하지 않음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  <a:endParaRPr lang="ko-KR" altLang="en-US" sz="800" dirty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17580" y="1988840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잘못된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845812"/>
            <a:ext cx="2633047" cy="116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383680"/>
            <a:ext cx="2859737" cy="125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5031752"/>
            <a:ext cx="2736304" cy="120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683568" y="4023640"/>
            <a:ext cx="0" cy="6480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83568" y="4095648"/>
            <a:ext cx="576064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259632" y="4095648"/>
            <a:ext cx="576064" cy="11521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1835696" y="4599704"/>
            <a:ext cx="864096" cy="6480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2699792" y="4599704"/>
            <a:ext cx="0" cy="11521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978641"/>
            <a:ext cx="1619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37"/>
          <p:cNvSpPr txBox="1"/>
          <p:nvPr/>
        </p:nvSpPr>
        <p:spPr>
          <a:xfrm>
            <a:off x="323528" y="283462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①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3648" y="283462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③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3528" y="336802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②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916832"/>
            <a:ext cx="8382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직사각형 40"/>
          <p:cNvSpPr/>
          <p:nvPr/>
        </p:nvSpPr>
        <p:spPr>
          <a:xfrm>
            <a:off x="428625" y="1949921"/>
            <a:ext cx="201985" cy="2019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2348880"/>
            <a:ext cx="3312368" cy="36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2400300" y="2378546"/>
            <a:ext cx="1190625" cy="3075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7580" y="4933096"/>
            <a:ext cx="39308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키보드만으로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콘텐츠가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제공하는 모든 기능에 대한 제어가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가능하여아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한다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키보드로 폼 컨트롤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링크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객체 사이를 이동할 때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논리적 이동순서가 적절하여야 한다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키보드로 빠르게 접근할 수 있는 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accesskey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를 제공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*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onclick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이벤트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헨들러는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&lt;a&gt;, &lt;button&gt;,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&lt;input type="submit | image | button | reset" /&gt;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요소에만 사용해야 한다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2-2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충분한 시간 제공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실시간 이벤트나 제안된 시간에 수행하여야 하는 활동 등은 사용자가 시간에 구애 받지 않고 읽거나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상호작용을 하거나 응답할 수 있어야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smtClean="0">
                <a:solidFill>
                  <a:srgbClr val="00B0F0"/>
                </a:solidFill>
              </a:rPr>
              <a:t>웹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컨텐츠</a:t>
            </a:r>
            <a:r>
              <a:rPr lang="ko-KR" altLang="en-US" sz="1000" dirty="0" smtClean="0">
                <a:solidFill>
                  <a:srgbClr val="00B0F0"/>
                </a:solidFill>
              </a:rPr>
              <a:t> 사용시 비장애인보다 시간이 많이 걸리는 장애인도 시간에 구애 없이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컨텐츠를</a:t>
            </a:r>
            <a:r>
              <a:rPr lang="ko-KR" altLang="en-US" sz="1000" dirty="0" smtClean="0">
                <a:solidFill>
                  <a:srgbClr val="00B0F0"/>
                </a:solidFill>
              </a:rPr>
              <a:t> 이용할 수 있다</a:t>
            </a:r>
            <a:r>
              <a:rPr lang="en-US" altLang="ko-KR" sz="1000" dirty="0" smtClean="0">
                <a:solidFill>
                  <a:srgbClr val="00B0F0"/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운용의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컨텐츠에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포함된 모든 구성요소들은 장애 유형과 관계없이 모든 사용자가 사용할 수 있어야 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89588" y="4498145"/>
            <a:ext cx="2666114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컨텐츠를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읽고 사용하는 데 충분한 시간을 제공해야 한다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89588" y="425192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89589" y="2235061"/>
            <a:ext cx="3786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이용에 시간 제한이 있는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콘텐츠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(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롤링배너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자동으로 변경되는 내용이 있는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</a:b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컨텐츠의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사용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자동갱신 되도록 구성된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컨텐츠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몇 초 후에 다른 페이지로 이동하도록 구성된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컨텐츠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자동적으로 스크롤 되는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컨텐츠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일정 시간 동안 사용하지 않으면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웹페이지에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대한 접근이 강제로 차단되거나 사용할 수 없게 되는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컨텐츠</a:t>
            </a:r>
            <a:endParaRPr lang="ko-KR" altLang="en-US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89588" y="1988840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잘못된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72816"/>
            <a:ext cx="28575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2699792" y="1809750"/>
            <a:ext cx="432048" cy="2510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377455"/>
            <a:ext cx="14954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4240535" y="2523753"/>
            <a:ext cx="436984" cy="2510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2-3 </a:t>
            </a:r>
            <a:r>
              <a:rPr lang="ko-KR" altLang="en-US" sz="1000" b="1" dirty="0" err="1" smtClean="0">
                <a:solidFill>
                  <a:schemeClr val="accent6">
                    <a:lumMod val="75000"/>
                  </a:schemeClr>
                </a:solidFill>
              </a:rPr>
              <a:t>광과민성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 발작예방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콘텐츠는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스크린의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깜빡거림을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피할 수 있도록 구성되어야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깜빡거림으로</a:t>
            </a:r>
            <a:r>
              <a:rPr lang="ko-KR" altLang="en-US" sz="1000" dirty="0" smtClean="0">
                <a:solidFill>
                  <a:srgbClr val="00B0F0"/>
                </a:solidFill>
              </a:rPr>
              <a:t> 인해 발작증</a:t>
            </a:r>
            <a:r>
              <a:rPr lang="en-US" altLang="ko-KR" sz="1000" dirty="0" smtClean="0">
                <a:solidFill>
                  <a:srgbClr val="00B0F0"/>
                </a:solidFill>
              </a:rPr>
              <a:t>(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광과민성</a:t>
            </a:r>
            <a:r>
              <a:rPr lang="ko-KR" altLang="en-US" sz="1000" dirty="0" smtClean="0">
                <a:solidFill>
                  <a:srgbClr val="00B0F0"/>
                </a:solidFill>
              </a:rPr>
              <a:t> 발작증상</a:t>
            </a:r>
            <a:r>
              <a:rPr lang="en-US" altLang="ko-KR" sz="1000" dirty="0" smtClean="0">
                <a:solidFill>
                  <a:srgbClr val="00B0F0"/>
                </a:solidFill>
              </a:rPr>
              <a:t>)</a:t>
            </a:r>
            <a:r>
              <a:rPr lang="ko-KR" altLang="en-US" sz="1000" dirty="0" smtClean="0">
                <a:solidFill>
                  <a:srgbClr val="00B0F0"/>
                </a:solidFill>
              </a:rPr>
              <a:t>를 일으키는 장애인에게 도움이 된다</a:t>
            </a:r>
            <a:r>
              <a:rPr lang="en-US" altLang="ko-KR" sz="1000" dirty="0" smtClean="0">
                <a:solidFill>
                  <a:srgbClr val="00B0F0"/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운용의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컨텐츠에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포함된 모든 구성요소들은 장애 유형과 관계없이 모든 사용자가 사용할 수 있어야 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29547" y="4563764"/>
            <a:ext cx="3714859" cy="80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최소한 사이트 메인 페이지에서 깜박거리는 요소가 없도록 디자인하고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특정 페이지에 깜박거리는 요소가 있을 때에는 해당 페이지로 가는 링크에 경고를 표시하거나 깜박거림이 없는 대체 페이지와 이 페이지로 이동할 수 있는 링크를 제공하는 것이 필요함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29547" y="4317543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9548" y="3566627"/>
            <a:ext cx="378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깜박거림이 심한 메인 화면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동시에 과도하게 움직이는 상품 이미지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29547" y="3320406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잘못된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29547" y="1868189"/>
            <a:ext cx="3714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1997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년 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12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월 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16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일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일본에서 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포켓몬스터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 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기 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38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화 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&lt;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전뇌전사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폴리곤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&gt;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편에서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과도한 색상의 화면효과로 </a:t>
            </a:r>
            <a:r>
              <a:rPr lang="ko-KR" altLang="en-US" sz="800" b="1" dirty="0" err="1" smtClean="0">
                <a:solidFill>
                  <a:srgbClr val="FF0000"/>
                </a:solidFill>
                <a:ea typeface="나눔고딕" pitchFamily="50" charset="-127"/>
                <a:cs typeface="Arial" pitchFamily="34" charset="0"/>
              </a:rPr>
              <a:t>광과민성</a:t>
            </a:r>
            <a:r>
              <a:rPr lang="ko-KR" altLang="en-US" sz="800" b="1" dirty="0" smtClean="0">
                <a:solidFill>
                  <a:srgbClr val="FF0000"/>
                </a:solidFill>
                <a:ea typeface="나눔고딕" pitchFamily="50" charset="-127"/>
                <a:cs typeface="Arial" pitchFamily="34" charset="0"/>
              </a:rPr>
              <a:t> 발작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을 일으킨 사건으로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이를 보던 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750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명 아이들이 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광과민성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 발작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(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구토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발작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간질 등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)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을 보였고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이 중 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135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명 정도 병원에 입원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, 2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명이 사망한 사건으로</a:t>
            </a:r>
          </a:p>
          <a:p>
            <a:pPr>
              <a:lnSpc>
                <a:spcPct val="150000"/>
              </a:lnSpc>
            </a:pP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폴리곤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 쇼크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포켓몬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패닉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포켓몬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 사건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포켓몬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 플래시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포켓몬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 발작 등으로</a:t>
            </a:r>
            <a:endParaRPr lang="en-US" altLang="ko-KR" sz="800" dirty="0" smtClean="0">
              <a:solidFill>
                <a:srgbClr val="8E8E8E"/>
              </a:solidFill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다양하게 불린다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585" y="4005064"/>
            <a:ext cx="3532605" cy="222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ex_pocketmonshock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67544" y="1844824"/>
            <a:ext cx="3428344" cy="1942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2-4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쉬운 </a:t>
            </a:r>
            <a:r>
              <a:rPr lang="ko-KR" altLang="en-US" sz="1000" b="1" dirty="0" err="1" smtClean="0">
                <a:solidFill>
                  <a:schemeClr val="accent6">
                    <a:lumMod val="75000"/>
                  </a:schemeClr>
                </a:solidFill>
              </a:rPr>
              <a:t>내비게이션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웹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컨텐츠는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반복적인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네비게이션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링크를 뛰어 넘어 페이지의 핵심부분으로 직접 이동할 수 있어야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smtClean="0">
                <a:solidFill>
                  <a:srgbClr val="00B0F0"/>
                </a:solidFill>
              </a:rPr>
              <a:t>시각장애인이 화면낭독 프로그램으로 메뉴나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컨텐츠를</a:t>
            </a:r>
            <a:r>
              <a:rPr lang="ko-KR" altLang="en-US" sz="1000" dirty="0" smtClean="0">
                <a:solidFill>
                  <a:srgbClr val="00B0F0"/>
                </a:solidFill>
              </a:rPr>
              <a:t> 듣지 않고 바로 이동할 수 있습니다</a:t>
            </a:r>
            <a:r>
              <a:rPr lang="en-US" altLang="ko-KR" sz="1000" dirty="0" smtClean="0">
                <a:solidFill>
                  <a:srgbClr val="00B0F0"/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운용의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컨텐츠에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포함된 모든 구성요소들은 장애 유형과 관계없이 모든 사용자가 사용할 수 있어야 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95936" y="3160190"/>
            <a:ext cx="3714859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- </a:t>
            </a:r>
            <a:r>
              <a:rPr lang="ko-KR" altLang="en-US" sz="800" dirty="0" err="1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페이지내에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 반복영역이 존재할 경우 건너뛰기 기능을 제공해야 한다</a:t>
            </a: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.</a:t>
            </a:r>
            <a:endParaRPr lang="ko-KR" altLang="en-US" sz="800" dirty="0" smtClean="0">
              <a:solidFill>
                <a:srgbClr val="8E8E8E"/>
              </a:solidFill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95936" y="2913969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5937" y="2163053"/>
            <a:ext cx="378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스킵네비게이션을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제공하지 않을 경우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스크린리더를 사용하는 시각장애인의 경우 반복된 내용을 계속 듣게 됨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  <a:endParaRPr lang="ko-KR" altLang="en-US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95936" y="191683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잘못된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16832"/>
            <a:ext cx="3181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467544" y="2492896"/>
            <a:ext cx="3168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&lt;a </a:t>
            </a:r>
            <a:r>
              <a:rPr lang="en-US" altLang="ko-KR" sz="800" dirty="0" err="1" smtClean="0">
                <a:latin typeface="돋움" pitchFamily="50" charset="-127"/>
                <a:ea typeface="돋움" pitchFamily="50" charset="-127"/>
              </a:rPr>
              <a:t>href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="#</a:t>
            </a:r>
            <a:r>
              <a:rPr lang="en-US" altLang="ko-KR" sz="800" dirty="0" err="1" smtClean="0">
                <a:latin typeface="돋움" pitchFamily="50" charset="-127"/>
                <a:ea typeface="돋움" pitchFamily="50" charset="-127"/>
              </a:rPr>
              <a:t>skip_sub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"&gt;</a:t>
            </a:r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카테고리별</a:t>
            </a:r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 하위메뉴로 </a:t>
            </a:r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바로가기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&lt;/a&gt;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&lt;a </a:t>
            </a:r>
            <a:r>
              <a:rPr lang="en-US" altLang="ko-KR" sz="800" dirty="0" err="1" smtClean="0">
                <a:latin typeface="돋움" pitchFamily="50" charset="-127"/>
                <a:ea typeface="돋움" pitchFamily="50" charset="-127"/>
              </a:rPr>
              <a:t>href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="#</a:t>
            </a:r>
            <a:r>
              <a:rPr lang="en-US" altLang="ko-KR" sz="800" dirty="0" err="1" smtClean="0">
                <a:latin typeface="돋움" pitchFamily="50" charset="-127"/>
                <a:ea typeface="돋움" pitchFamily="50" charset="-127"/>
              </a:rPr>
              <a:t>skip_cnt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"&gt;</a:t>
            </a:r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본문으로 </a:t>
            </a:r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바로가기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&lt;/a&gt;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&lt;a </a:t>
            </a:r>
            <a:r>
              <a:rPr lang="en-US" altLang="ko-KR" sz="800" dirty="0" err="1" smtClean="0">
                <a:latin typeface="돋움" pitchFamily="50" charset="-127"/>
                <a:ea typeface="돋움" pitchFamily="50" charset="-127"/>
              </a:rPr>
              <a:t>href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="#</a:t>
            </a:r>
            <a:r>
              <a:rPr lang="en-US" altLang="ko-KR" sz="800" dirty="0" err="1" smtClean="0">
                <a:latin typeface="돋움" pitchFamily="50" charset="-127"/>
                <a:ea typeface="돋움" pitchFamily="50" charset="-127"/>
              </a:rPr>
              <a:t>skip_foot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"&gt;</a:t>
            </a:r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하단메뉴로 </a:t>
            </a:r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바로가기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&lt;/a&gt;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&lt;a </a:t>
            </a:r>
            <a:r>
              <a:rPr lang="en-US" altLang="ko-KR" sz="800" dirty="0" err="1" smtClean="0">
                <a:latin typeface="돋움" pitchFamily="50" charset="-127"/>
                <a:ea typeface="돋움" pitchFamily="50" charset="-127"/>
              </a:rPr>
              <a:t>href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="/</a:t>
            </a:r>
            <a:r>
              <a:rPr lang="en-US" altLang="ko-KR" sz="800" dirty="0" err="1" smtClean="0">
                <a:latin typeface="돋움" pitchFamily="50" charset="-127"/>
                <a:ea typeface="돋움" pitchFamily="50" charset="-127"/>
              </a:rPr>
              <a:t>util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/sitemap.jsp"&gt;</a:t>
            </a:r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사이트맵으로</a:t>
            </a:r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바로가기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&lt;/a&gt; 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3-1 </a:t>
            </a:r>
            <a:r>
              <a:rPr lang="ko-KR" altLang="en-US" sz="1000" b="1" dirty="0" err="1" smtClean="0">
                <a:solidFill>
                  <a:schemeClr val="accent6">
                    <a:lumMod val="75000"/>
                  </a:schemeClr>
                </a:solidFill>
              </a:rPr>
              <a:t>가독성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기본 언어 표시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주로 사용하는 언어를 명시해야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smtClean="0">
                <a:solidFill>
                  <a:srgbClr val="00B0F0"/>
                </a:solidFill>
              </a:rPr>
              <a:t>스크린리더를 사용하는 경우</a:t>
            </a:r>
            <a:r>
              <a:rPr lang="en-US" altLang="ko-KR" sz="1000" dirty="0" smtClean="0">
                <a:solidFill>
                  <a:srgbClr val="00B0F0"/>
                </a:solidFill>
              </a:rPr>
              <a:t>, </a:t>
            </a:r>
            <a:r>
              <a:rPr lang="ko-KR" altLang="en-US" sz="1000" dirty="0" smtClean="0">
                <a:solidFill>
                  <a:srgbClr val="00B0F0"/>
                </a:solidFill>
              </a:rPr>
              <a:t>텍스트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컨텐츠의</a:t>
            </a:r>
            <a:r>
              <a:rPr lang="ko-KR" altLang="en-US" sz="1000" dirty="0" smtClean="0">
                <a:solidFill>
                  <a:srgbClr val="00B0F0"/>
                </a:solidFill>
              </a:rPr>
              <a:t> 언어 정보를 스크린리더에 제공하여 정확한 발음이 가능하도록 프로그램을 제어하기도 한다</a:t>
            </a:r>
            <a:r>
              <a:rPr lang="en-US" altLang="ko-KR" sz="1000" dirty="0" smtClean="0">
                <a:solidFill>
                  <a:srgbClr val="00B0F0"/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이해의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모든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컨텐츠는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가능한 그 내용과 사용방법을 모든 사용자가 이해하기 쉽도록 구성해야 합니다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7544" y="4407495"/>
            <a:ext cx="3714859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DTD 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설정에 맞는 올바른 언어 </a:t>
            </a:r>
            <a:r>
              <a:rPr lang="ko-KR" altLang="en-US" sz="800" dirty="0" smtClean="0">
                <a:solidFill>
                  <a:srgbClr val="8E8E8E"/>
                </a:solidFill>
                <a:ea typeface="나눔고딕" pitchFamily="50" charset="-127"/>
                <a:cs typeface="Arial" pitchFamily="34" charset="0"/>
              </a:rPr>
              <a:t>명시</a:t>
            </a:r>
            <a:endParaRPr lang="ko-KR" altLang="en-US" sz="800" dirty="0" smtClean="0">
              <a:solidFill>
                <a:srgbClr val="8E8E8E"/>
              </a:solidFill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7544" y="416127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2145051"/>
            <a:ext cx="6842842" cy="38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444" y="2721114"/>
            <a:ext cx="8175004" cy="38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2880320" cy="576064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5796136" y="609776"/>
            <a:ext cx="3312368" cy="305468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lain"/>
            </a:pPr>
            <a:r>
              <a:rPr lang="en-US" altLang="ko-KR" sz="11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Who</a:t>
            </a:r>
          </a:p>
          <a:p>
            <a:pPr marL="228600" indent="-228600">
              <a:lnSpc>
                <a:spcPct val="250000"/>
              </a:lnSpc>
              <a:buAutoNum type="arabicPlain"/>
            </a:pPr>
            <a:r>
              <a:rPr lang="en-US" altLang="ko-KR" sz="11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When</a:t>
            </a:r>
          </a:p>
          <a:p>
            <a:pPr marL="228600" indent="-228600">
              <a:lnSpc>
                <a:spcPct val="250000"/>
              </a:lnSpc>
              <a:buAutoNum type="arabicPlain"/>
            </a:pPr>
            <a:r>
              <a:rPr lang="en-US" altLang="ko-KR" sz="11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Why</a:t>
            </a:r>
          </a:p>
          <a:p>
            <a:pPr marL="228600" indent="-228600">
              <a:lnSpc>
                <a:spcPct val="250000"/>
              </a:lnSpc>
              <a:buAutoNum type="arabicPlain"/>
            </a:pPr>
            <a:r>
              <a:rPr lang="en-US" altLang="ko-KR" sz="11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What</a:t>
            </a:r>
          </a:p>
          <a:p>
            <a:pPr marL="228600" indent="-228600">
              <a:lnSpc>
                <a:spcPct val="250000"/>
              </a:lnSpc>
              <a:buAutoNum type="arabicPlain"/>
            </a:pPr>
            <a:r>
              <a:rPr lang="en-US" altLang="ko-KR" sz="11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How</a:t>
            </a:r>
          </a:p>
          <a:p>
            <a:pPr marL="228600" indent="-228600">
              <a:lnSpc>
                <a:spcPct val="250000"/>
              </a:lnSpc>
              <a:buAutoNum type="arabicPlain"/>
            </a:pPr>
            <a:r>
              <a:rPr lang="en-US" altLang="ko-KR" sz="11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Where</a:t>
            </a:r>
          </a:p>
          <a:p>
            <a:pPr marL="228600" indent="-228600">
              <a:lnSpc>
                <a:spcPct val="250000"/>
              </a:lnSpc>
              <a:buAutoNum type="arabicPlain"/>
            </a:pPr>
            <a:r>
              <a:rPr lang="en-US" altLang="ko-KR" sz="1100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FAQ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5868144" y="53776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868144" y="1118793"/>
            <a:ext cx="2780279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68144" y="1566468"/>
            <a:ext cx="2780279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868144" y="1966518"/>
            <a:ext cx="2780279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868144" y="2385618"/>
            <a:ext cx="2780279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868144" y="2818038"/>
            <a:ext cx="2780279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868144" y="3237510"/>
            <a:ext cx="2780279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917"/>
          <a:stretch>
            <a:fillRect/>
          </a:stretch>
        </p:blipFill>
        <p:spPr bwMode="auto">
          <a:xfrm>
            <a:off x="471736" y="1628800"/>
            <a:ext cx="3600401" cy="380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95535" y="836712"/>
            <a:ext cx="7858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3-2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예측가능성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컨텐츠의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기능과 실행결과는 예측 가능해야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smtClean="0">
                <a:solidFill>
                  <a:srgbClr val="00B0F0"/>
                </a:solidFill>
              </a:rPr>
              <a:t>시각 장애</a:t>
            </a:r>
            <a:r>
              <a:rPr lang="en-US" altLang="ko-KR" sz="1000" dirty="0" smtClean="0">
                <a:solidFill>
                  <a:srgbClr val="00B0F0"/>
                </a:solidFill>
              </a:rPr>
              <a:t>, </a:t>
            </a:r>
            <a:r>
              <a:rPr lang="ko-KR" altLang="en-US" sz="1000" dirty="0" smtClean="0">
                <a:solidFill>
                  <a:srgbClr val="00B0F0"/>
                </a:solidFill>
              </a:rPr>
              <a:t>지적 장애 그리고 지체 장애가 있는 사람들도 초점 및 문맥의 변화를 이해할 수 있게 된다</a:t>
            </a:r>
            <a:r>
              <a:rPr lang="en-US" altLang="ko-KR" sz="1000" dirty="0" smtClean="0">
                <a:solidFill>
                  <a:srgbClr val="00B0F0"/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이해의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모든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컨텐츠는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가능한 그 내용과 사용방법을 모든 사용자가 이해하기 쉽도록 구성해야 합니다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9588" y="4830251"/>
            <a:ext cx="3828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사용자가 특정한 링크를 선택하여 다른 곳으로 이동할 때에 꼭 필요한 경우가 아니면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</a:b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새 창보다는 현재의 창에 새로운 문서가 나타나는 것이 바람직함 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부득이하게 새 창을 열어야 할 경우에는 미리 해당 링크에 대한 부연 설명이나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/>
            </a:r>
            <a:b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</a:b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 title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속성을 통해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새창임을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경고를 해주는 것이 바람직함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89588" y="4584030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9589" y="3243173"/>
            <a:ext cx="3786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온라인 서식이 자동적으로 제출됨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드롭다운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메뉴나 풀다운 메뉴를 사용하는 경우에 해당 메뉴가 실행됨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사용자 제어가 다른 컨트롤로 이동하거나 사라지거나 예측할 수 없음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사용자에게 예고 없는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팝업창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사용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  <a:endParaRPr lang="ko-KR" altLang="en-US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9588" y="299695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잘못된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5536" y="5446965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&lt;a </a:t>
            </a:r>
            <a:r>
              <a:rPr lang="en-US" altLang="ko-KR" sz="9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title="</a:t>
            </a:r>
            <a:r>
              <a:rPr lang="ko-KR" altLang="en-US" sz="900" dirty="0" err="1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팝업창으로</a:t>
            </a:r>
            <a:r>
              <a:rPr lang="ko-KR" altLang="en-US" sz="9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 열림</a:t>
            </a:r>
            <a:r>
              <a:rPr lang="en-US" altLang="ko-KR" sz="9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”</a:t>
            </a:r>
          </a:p>
          <a:p>
            <a:r>
              <a:rPr lang="en-US" altLang="ko-KR" sz="900" dirty="0" err="1" smtClean="0">
                <a:latin typeface="돋움" pitchFamily="50" charset="-127"/>
                <a:ea typeface="돋움" pitchFamily="50" charset="-127"/>
              </a:rPr>
              <a:t>onclick</a:t>
            </a:r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="</a:t>
            </a:r>
            <a:r>
              <a:rPr lang="en-US" altLang="ko-KR" sz="900" dirty="0" err="1" smtClean="0">
                <a:latin typeface="돋움" pitchFamily="50" charset="-127"/>
                <a:ea typeface="돋움" pitchFamily="50" charset="-127"/>
              </a:rPr>
              <a:t>window.open</a:t>
            </a:r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dirty="0" err="1" smtClean="0">
                <a:latin typeface="돋움" pitchFamily="50" charset="-127"/>
                <a:ea typeface="돋움" pitchFamily="50" charset="-127"/>
              </a:rPr>
              <a:t>this.href</a:t>
            </a:r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, '</a:t>
            </a:r>
            <a:r>
              <a:rPr lang="en-US" altLang="ko-KR" sz="900" dirty="0" err="1" smtClean="0">
                <a:latin typeface="돋움" pitchFamily="50" charset="-127"/>
                <a:ea typeface="돋움" pitchFamily="50" charset="-127"/>
              </a:rPr>
              <a:t>popName</a:t>
            </a:r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', 'width=615,height=620,scrollbars=yes'); return false;" </a:t>
            </a:r>
          </a:p>
          <a:p>
            <a:r>
              <a:rPr lang="en-US" altLang="ko-KR" sz="900" dirty="0" err="1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href</a:t>
            </a:r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="/</a:t>
            </a:r>
            <a:r>
              <a:rPr lang="en-US" altLang="ko-KR" sz="900" dirty="0" err="1" smtClean="0">
                <a:latin typeface="돋움" pitchFamily="50" charset="-127"/>
                <a:ea typeface="돋움" pitchFamily="50" charset="-127"/>
              </a:rPr>
              <a:t>neoboard</a:t>
            </a:r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/skin/</a:t>
            </a:r>
            <a:r>
              <a:rPr lang="en-US" altLang="ko-KR" sz="900" dirty="0" err="1" smtClean="0">
                <a:latin typeface="돋움" pitchFamily="50" charset="-127"/>
                <a:ea typeface="돋움" pitchFamily="50" charset="-127"/>
              </a:rPr>
              <a:t>photoNews</a:t>
            </a:r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/popviewframe.jsp" </a:t>
            </a:r>
            <a:r>
              <a:rPr lang="en-US" altLang="ko-KR" sz="900" dirty="0" smtClean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target=“_blank“</a:t>
            </a:r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&gt;</a:t>
            </a:r>
            <a:endParaRPr lang="ko-KR" altLang="en-US" sz="9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 l="21109" t="902" r="1584"/>
          <a:stretch>
            <a:fillRect/>
          </a:stretch>
        </p:blipFill>
        <p:spPr bwMode="auto">
          <a:xfrm>
            <a:off x="1453133" y="1876425"/>
            <a:ext cx="3190875" cy="3471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572319" y="4840586"/>
            <a:ext cx="663724" cy="4320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458888" y="1897782"/>
            <a:ext cx="3185120" cy="340342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95053" y="4067548"/>
            <a:ext cx="1008112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833389"/>
            <a:ext cx="22383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6667525" y="1844824"/>
            <a:ext cx="424755" cy="33640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3-3 </a:t>
            </a:r>
            <a:r>
              <a:rPr lang="ko-KR" altLang="en-US" sz="1000" b="1" dirty="0" err="1" smtClean="0">
                <a:solidFill>
                  <a:schemeClr val="accent6">
                    <a:lumMod val="75000"/>
                  </a:schemeClr>
                </a:solidFill>
              </a:rPr>
              <a:t>컨텐츠의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 논리성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콘텐츠의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모양이나 배치는 논리적으로 이해하기 쉽게 구성되어야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smtClean="0">
                <a:solidFill>
                  <a:srgbClr val="00B0F0"/>
                </a:solidFill>
              </a:rPr>
              <a:t>장애인이 사용하는 정보통신 보조기기를 활용하여 </a:t>
            </a:r>
            <a:r>
              <a:rPr lang="ko-KR" altLang="en-US" sz="1000" dirty="0" err="1" smtClean="0">
                <a:solidFill>
                  <a:srgbClr val="00B0F0"/>
                </a:solidFill>
              </a:rPr>
              <a:t>콘텐츠를</a:t>
            </a:r>
            <a:r>
              <a:rPr lang="ko-KR" altLang="en-US" sz="1000" dirty="0" smtClean="0">
                <a:solidFill>
                  <a:srgbClr val="00B0F0"/>
                </a:solidFill>
              </a:rPr>
              <a:t> 이해할 수 있습니다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이해의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모든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컨텐츠는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가능한 그 내용과 사용방법을 모든 사용자가 이해하기 쉽도록 구성해야 합니다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33604" y="2523093"/>
            <a:ext cx="3642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웹 페이지를 구성하는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콘텐츠는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선형화하여 순서대로 나열하였을 경우에도 그 내용을 논리적으로 이해할 수 있도록 작성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summary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애트리뷰트를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사용하여 표의 내용을 요약해서 전달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caption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엘리먼트로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표의 제목을 제공하거나 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h1~h6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태그를 이용하여 표의 제목을 제공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head, 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tbody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tfoot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엘리먼트를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사용하여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행단위를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구분한다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scope="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col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"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애트리뷰트는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같은 열의 셀에 대한 머리글 정보를 제공하며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scope="row"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애트리뷰트는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같은 행의 셀에 대한 머리글을 제공한다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33603" y="227687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28020"/>
            <a:ext cx="3162870" cy="217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276872"/>
            <a:ext cx="3078322" cy="218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509119"/>
            <a:ext cx="4471255" cy="1177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1619672" y="2276872"/>
            <a:ext cx="0" cy="14401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0059" y="4835251"/>
            <a:ext cx="4331965" cy="2796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0059" y="5159101"/>
            <a:ext cx="4331965" cy="498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3-4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입력도움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온라인 서식을 포함하는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컨텐츠는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서식 작성에 필요한 정보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서식구성요소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필요한 기능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작성 후 제출 과정 등 서식과 관련한 모든 정보를 제공하여야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1000" dirty="0" smtClean="0">
                <a:solidFill>
                  <a:srgbClr val="00B0F0"/>
                </a:solidFill>
              </a:rPr>
              <a:t> * </a:t>
            </a:r>
            <a:r>
              <a:rPr lang="ko-KR" altLang="en-US" sz="1000" dirty="0" smtClean="0">
                <a:solidFill>
                  <a:srgbClr val="00B0F0"/>
                </a:solidFill>
              </a:rPr>
              <a:t>지체장애인</a:t>
            </a:r>
            <a:r>
              <a:rPr lang="en-US" altLang="ko-KR" sz="1000" dirty="0" smtClean="0">
                <a:solidFill>
                  <a:srgbClr val="00B0F0"/>
                </a:solidFill>
              </a:rPr>
              <a:t>, </a:t>
            </a:r>
            <a:r>
              <a:rPr lang="ko-KR" altLang="en-US" sz="1000" dirty="0" smtClean="0">
                <a:solidFill>
                  <a:srgbClr val="00B0F0"/>
                </a:solidFill>
              </a:rPr>
              <a:t>시각장애인 등이 온라인 서식</a:t>
            </a:r>
            <a:r>
              <a:rPr lang="en-US" altLang="ko-KR" sz="1000" dirty="0" smtClean="0">
                <a:solidFill>
                  <a:srgbClr val="00B0F0"/>
                </a:solidFill>
              </a:rPr>
              <a:t>(</a:t>
            </a:r>
            <a:r>
              <a:rPr lang="ko-KR" altLang="en-US" sz="1000" dirty="0" smtClean="0">
                <a:solidFill>
                  <a:srgbClr val="00B0F0"/>
                </a:solidFill>
              </a:rPr>
              <a:t>회원가입</a:t>
            </a:r>
            <a:r>
              <a:rPr lang="en-US" altLang="ko-KR" sz="1000" dirty="0" smtClean="0">
                <a:solidFill>
                  <a:srgbClr val="00B0F0"/>
                </a:solidFill>
              </a:rPr>
              <a:t>, </a:t>
            </a:r>
            <a:r>
              <a:rPr lang="ko-KR" altLang="en-US" sz="1000" dirty="0" smtClean="0">
                <a:solidFill>
                  <a:srgbClr val="00B0F0"/>
                </a:solidFill>
              </a:rPr>
              <a:t>상품구매 등</a:t>
            </a:r>
            <a:r>
              <a:rPr lang="en-US" altLang="ko-KR" sz="1000" dirty="0" smtClean="0">
                <a:solidFill>
                  <a:srgbClr val="00B0F0"/>
                </a:solidFill>
              </a:rPr>
              <a:t>)</a:t>
            </a:r>
            <a:r>
              <a:rPr lang="ko-KR" altLang="en-US" sz="1000" dirty="0" smtClean="0">
                <a:solidFill>
                  <a:srgbClr val="00B0F0"/>
                </a:solidFill>
              </a:rPr>
              <a:t>을 이용할 수 있습니다</a:t>
            </a:r>
            <a:r>
              <a:rPr lang="en-US" altLang="ko-KR" sz="1000" dirty="0" smtClean="0">
                <a:solidFill>
                  <a:srgbClr val="00B0F0"/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이해의 용이성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모든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컨텐츠는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가능한 그 내용과 사용방법을 모든 사용자가 이해하기 쉽도록 구성해야 합니다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33603" y="227687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4483397" cy="4020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033604" y="2523093"/>
            <a:ext cx="3642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label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태그를 이용하여 서식 제어 요소와 레이블을 서로 연결하도록 한다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  <a:b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</a:b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( id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와 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for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를 적절히 </a:t>
            </a: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매칭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전화번호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우편번호와 같은 필드를 여러 개로 나누어 입력해야 하는 경우 정확한 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title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속성을 제공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입력오류를 정정할 수 있는 방법을 제공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* Label</a:t>
            </a: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의 암시적 연결은 대부분의 국산리더기에서 지원하지 않고 있으므로 명시적 연결을 사용할 것을 권장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0502" y="2267347"/>
            <a:ext cx="4365823" cy="19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0502" y="2705497"/>
            <a:ext cx="4365823" cy="19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0502" y="2934097"/>
            <a:ext cx="4365823" cy="19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0502" y="3572272"/>
            <a:ext cx="4365823" cy="19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0502" y="4010422"/>
            <a:ext cx="4365823" cy="19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0502" y="4991497"/>
            <a:ext cx="4365823" cy="199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1" animBg="1"/>
      <p:bldP spid="12" grpId="1" animBg="1"/>
      <p:bldP spid="14" grpId="1" animBg="1"/>
      <p:bldP spid="18" grpId="1" animBg="1"/>
      <p:bldP spid="1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4752528" cy="2924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95535" y="836712"/>
            <a:ext cx="7858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4-1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문법준수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웹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콘텐츠는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마크업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언어의 문법을 준수해야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견고성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52727"/>
            <a:ext cx="8055272" cy="3231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사용자가 기술에 관계없이 웹 사이트에서 제공하는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이용할 수 있도록 제공하는 것을 의미한다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1636" y="1803013"/>
            <a:ext cx="364285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설정된 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DTD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에 맞는 마크업 준수를 통해 </a:t>
            </a:r>
            <a:r>
              <a:rPr lang="en-US" altLang="ko-KR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validator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통과를 기본으로 한다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  <a:endParaRPr lang="en-US" altLang="ko-KR" sz="800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21635" y="155679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 t="19189"/>
          <a:stretch>
            <a:fillRect/>
          </a:stretch>
        </p:blipFill>
        <p:spPr bwMode="auto">
          <a:xfrm>
            <a:off x="2051720" y="2492896"/>
            <a:ext cx="4302700" cy="229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92896"/>
            <a:ext cx="4282311" cy="1821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5185E-6 L -0.1948 0.1578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0" y="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0.28524 0.2092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1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95535" y="836712"/>
            <a:ext cx="7858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</a:rPr>
              <a:t>4-2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웹 애플리케이션 </a:t>
            </a:r>
            <a:r>
              <a:rPr lang="ko-KR" altLang="en-US" sz="1000" b="1" dirty="0" err="1" smtClean="0">
                <a:solidFill>
                  <a:schemeClr val="accent6">
                    <a:lumMod val="75000"/>
                  </a:schemeClr>
                </a:solidFill>
              </a:rPr>
              <a:t>접근성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콘텐츠에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포함된 웹 애플리케이션은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접근성이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있어야 한다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견고성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2061344" y="352727"/>
            <a:ext cx="8055272" cy="3231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사용자가 기술에 관계없이 웹 사이트에서 제공하는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컨텐츠를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이용할 수 있도록 제공하는 것을 의미한다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1961" y="2237963"/>
            <a:ext cx="36428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플래쉬의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경우 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Accessibility panel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을 이용하여 텍스트가 포함된 버튼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무비클립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심볼에는 대체 텍스트를 제공해야 한다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err="1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접근성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있는  스크립트 코딩방법을 사용한다</a:t>
            </a: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HTML</a:t>
            </a:r>
            <a:r>
              <a:rPr lang="ko-KR" altLang="en-US" sz="800" dirty="0" smtClean="0">
                <a:solidFill>
                  <a:srgbClr val="8E8E8E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과 스크립트의 분리</a:t>
            </a: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8E8E8E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국내의 보조 기기로 접근이 불가능한 웹 애플리케이션은 가능한 한 사용하지</a:t>
            </a:r>
            <a:endParaRPr lang="en-US" altLang="ko-KR" sz="800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않는 것이 좋으며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꼭 사용해야 하는 경우에는 대체 수단을 제공해야 한다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1960" y="199174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올바</a:t>
            </a:r>
            <a:r>
              <a:rPr lang="ko-KR" altLang="en-US" sz="1000" dirty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른</a:t>
            </a:r>
            <a:r>
              <a:rPr lang="ko-KR" altLang="en-US" sz="1000" dirty="0" smtClean="0">
                <a:solidFill>
                  <a:srgbClr val="FF6724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적용</a:t>
            </a:r>
            <a:endParaRPr lang="ko-KR" altLang="en-US" sz="1000" dirty="0">
              <a:solidFill>
                <a:srgbClr val="FF6724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12" name="그림 11" descr="kwcag_4_1_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484784"/>
            <a:ext cx="2038350" cy="2476500"/>
          </a:xfrm>
          <a:prstGeom prst="rect">
            <a:avLst/>
          </a:prstGeom>
        </p:spPr>
      </p:pic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323528" y="4288160"/>
            <a:ext cx="38884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&lt;script type="text/JavaScript"&gt;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var width = 600; 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document.write('&lt;div id="sublayer" style="width:' + width + '"&gt;'); 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document.write('&lt;p&gt;&lt;a href="help.html"&gt;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도움말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&lt;/a&gt;&lt;/p&gt;'); document.write('&lt;/div&gt;'); 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&lt;/script&gt;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&lt;noscript&gt;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&lt;p&gt;&lt;a href="help.html"&gt;</a:t>
            </a:r>
            <a:r>
              <a:rPr kumimoji="1" 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도움말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&lt;/a&gt;&lt;/p&gt;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&lt;/noscript&gt;</a:t>
            </a:r>
            <a:r>
              <a:rPr kumimoji="1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4211960" y="4288160"/>
            <a:ext cx="45720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&lt;script type="text/JavaScript" src="changeImage.js"&gt;&lt;/script&gt;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&lt;p&gt;&lt;a href="about.html"&gt;&lt;img src="introduction.gif" id="about-image" alt="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소개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"&gt;&lt;/a&gt;&lt;/p&gt;</a:t>
            </a:r>
            <a:r>
              <a:rPr kumimoji="1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83968" y="4941168"/>
            <a:ext cx="4392488" cy="100811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/>
              <a:t>[changeImage.js]</a:t>
            </a:r>
          </a:p>
          <a:p>
            <a:r>
              <a:rPr lang="en-US" altLang="ko-KR" sz="900" dirty="0" err="1" smtClean="0"/>
              <a:t>window.onload</a:t>
            </a:r>
            <a:r>
              <a:rPr lang="en-US" altLang="ko-KR" sz="900" dirty="0" smtClean="0"/>
              <a:t> = function () { </a:t>
            </a:r>
          </a:p>
          <a:p>
            <a:r>
              <a:rPr lang="en-US" altLang="ko-KR" sz="900" dirty="0" err="1" smtClean="0"/>
              <a:t>document.getElementById</a:t>
            </a:r>
            <a:r>
              <a:rPr lang="en-US" altLang="ko-KR" sz="900" dirty="0" smtClean="0"/>
              <a:t>("about-image")</a:t>
            </a:r>
          </a:p>
          <a:p>
            <a:r>
              <a:rPr lang="en-US" altLang="ko-KR" sz="900" dirty="0" err="1" smtClean="0"/>
              <a:t>onmouseover</a:t>
            </a:r>
            <a:r>
              <a:rPr lang="en-US" altLang="ko-KR" sz="900" dirty="0" smtClean="0"/>
              <a:t>= function </a:t>
            </a:r>
            <a:r>
              <a:rPr lang="en-US" altLang="ko-KR" sz="900" dirty="0" err="1" smtClean="0"/>
              <a:t>changeImage</a:t>
            </a:r>
            <a:r>
              <a:rPr lang="en-US" altLang="ko-KR" sz="900" dirty="0" smtClean="0"/>
              <a:t>() { </a:t>
            </a:r>
          </a:p>
          <a:p>
            <a:r>
              <a:rPr lang="en-US" altLang="ko-KR" sz="900" dirty="0" smtClean="0"/>
              <a:t>this.src = </a:t>
            </a:r>
            <a:r>
              <a:rPr lang="en-US" altLang="ko-KR" sz="900" dirty="0" err="1" smtClean="0"/>
              <a:t>this.src.replace</a:t>
            </a:r>
            <a:r>
              <a:rPr lang="en-US" altLang="ko-KR" sz="900" dirty="0" smtClean="0"/>
              <a:t>(".gif", “on.gif"); </a:t>
            </a:r>
          </a:p>
          <a:p>
            <a:r>
              <a:rPr lang="en-US" altLang="ko-KR" sz="900" dirty="0" smtClean="0"/>
              <a:t>}</a:t>
            </a:r>
          </a:p>
          <a:p>
            <a:r>
              <a:rPr lang="en-US" altLang="ko-KR" sz="900" dirty="0" smtClean="0"/>
              <a:t> }</a:t>
            </a:r>
            <a:endParaRPr lang="ko-KR" alt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67544" y="404664"/>
            <a:ext cx="6552728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Where?</a:t>
            </a:r>
            <a:b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1300" b="1" spc="-20" dirty="0" err="1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웹접근성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. </a:t>
            </a: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어디서 확인할 수 있나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?</a:t>
            </a:r>
            <a:endParaRPr kumimoji="0" lang="en-US" altLang="ko-KR" sz="3000" b="1" i="0" u="none" strike="noStrike" kern="1200" cap="none" spc="-10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1452" y="1249710"/>
            <a:ext cx="8030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20" dirty="0" smtClean="0">
                <a:solidFill>
                  <a:srgbClr val="00B0F0"/>
                </a:solidFill>
              </a:rPr>
              <a:t>한국형 웹 </a:t>
            </a:r>
            <a:r>
              <a:rPr lang="ko-KR" altLang="en-US" sz="1600" b="1" spc="-20" dirty="0" err="1" smtClean="0">
                <a:solidFill>
                  <a:srgbClr val="00B0F0"/>
                </a:solidFill>
              </a:rPr>
              <a:t>콘텐츠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 </a:t>
            </a:r>
            <a:r>
              <a:rPr lang="ko-KR" altLang="en-US" sz="1600" b="1" spc="-20" dirty="0" err="1" smtClean="0">
                <a:solidFill>
                  <a:srgbClr val="00B0F0"/>
                </a:solidFill>
              </a:rPr>
              <a:t>접근성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 지침 </a:t>
            </a:r>
            <a:r>
              <a:rPr lang="en-US" altLang="ko-KR" sz="1600" b="1" spc="-20" dirty="0" smtClean="0">
                <a:solidFill>
                  <a:srgbClr val="00B0F0"/>
                </a:solidFill>
              </a:rPr>
              <a:t>2.0 ( Korean Web Content Accessibility Guidelines ) 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기준</a:t>
            </a:r>
            <a:endParaRPr lang="ko-KR" altLang="en-US" sz="1600" b="1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36912"/>
            <a:ext cx="3547278" cy="252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356992"/>
            <a:ext cx="3033481" cy="216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2924944"/>
            <a:ext cx="2837485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그룹 23"/>
          <p:cNvGrpSpPr/>
          <p:nvPr/>
        </p:nvGrpSpPr>
        <p:grpSpPr>
          <a:xfrm>
            <a:off x="6228184" y="4293096"/>
            <a:ext cx="2080526" cy="307777"/>
            <a:chOff x="-1548680" y="5852889"/>
            <a:chExt cx="2080526" cy="307777"/>
          </a:xfrm>
        </p:grpSpPr>
        <p:pic>
          <p:nvPicPr>
            <p:cNvPr id="25" name="그림 24" descr="1353997037_19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48680" y="5877272"/>
              <a:ext cx="253140" cy="253140"/>
            </a:xfrm>
            <a:prstGeom prst="rect">
              <a:avLst/>
            </a:prstGeom>
          </p:spPr>
        </p:pic>
        <p:sp>
          <p:nvSpPr>
            <p:cNvPr id="26" name="직사각형 25">
              <a:hlinkClick r:id="rId6"/>
            </p:cNvPr>
            <p:cNvSpPr/>
            <p:nvPr/>
          </p:nvSpPr>
          <p:spPr>
            <a:xfrm>
              <a:off x="-1308273" y="5852889"/>
              <a:ext cx="18401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255296"/>
                  </a:solidFill>
                </a:rPr>
                <a:t>K-WAH 4.0 </a:t>
              </a:r>
              <a:r>
                <a:rPr lang="ko-KR" altLang="en-US" sz="1400" b="1" dirty="0" err="1" smtClean="0">
                  <a:solidFill>
                    <a:srgbClr val="255296"/>
                  </a:solidFill>
                </a:rPr>
                <a:t>내려받기</a:t>
              </a:r>
              <a:endParaRPr lang="ko-KR" altLang="en-US" sz="1400" dirty="0">
                <a:solidFill>
                  <a:srgbClr val="255296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84168" y="2989401"/>
            <a:ext cx="2660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K-WAH 4.0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은 한국형 웹 콘텐츠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접근성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지침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2.0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에 따라 웹사이트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웹페이지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가 접근성 지침의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개 세부지침을 준수하는지를 자동 점검하도록 지원해 주는 소프트웨어입니다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부제목 2"/>
          <p:cNvSpPr txBox="1">
            <a:spLocks/>
          </p:cNvSpPr>
          <p:nvPr/>
        </p:nvSpPr>
        <p:spPr>
          <a:xfrm>
            <a:off x="6084168" y="2564904"/>
            <a:ext cx="2448272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K-WAH 4.0</a:t>
            </a:r>
            <a:r>
              <a:rPr lang="ko-KR" altLang="en-US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이란</a:t>
            </a:r>
            <a:r>
              <a:rPr lang="en-US" altLang="ko-KR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76487" y="1916831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부제목 2"/>
          <p:cNvSpPr txBox="1">
            <a:spLocks/>
          </p:cNvSpPr>
          <p:nvPr/>
        </p:nvSpPr>
        <p:spPr>
          <a:xfrm>
            <a:off x="413868" y="1916831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charset="-127"/>
                <a:ea typeface="나눔고딕" charset="-127"/>
              </a:rPr>
              <a:t>1)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charset="-127"/>
                <a:ea typeface="나눔고딕" charset="-127"/>
              </a:rPr>
              <a:t>정량적 검사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14303" y="1916831"/>
            <a:ext cx="6658221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부제목 2"/>
          <p:cNvSpPr txBox="1">
            <a:spLocks/>
          </p:cNvSpPr>
          <p:nvPr/>
        </p:nvSpPr>
        <p:spPr>
          <a:xfrm>
            <a:off x="2114303" y="1916831"/>
            <a:ext cx="6130105" cy="3231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기계적으로 추출 가능한 항목만을 점검</a:t>
            </a:r>
            <a:endParaRPr lang="en-US" altLang="ko-KR" sz="1000" b="1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44408" y="404664"/>
            <a:ext cx="504056" cy="6480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 Bold" charset="-127"/>
                <a:ea typeface="나눔고딕 Bold" charset="-127"/>
              </a:rPr>
              <a:t>06</a:t>
            </a:r>
            <a:endParaRPr lang="ko-KR" altLang="en-US" dirty="0">
              <a:latin typeface="나눔고딕 Bold" charset="-127"/>
              <a:ea typeface="나눔고딕 Bold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2"/>
          <p:cNvGrpSpPr/>
          <p:nvPr/>
        </p:nvGrpSpPr>
        <p:grpSpPr>
          <a:xfrm>
            <a:off x="5354298" y="2996952"/>
            <a:ext cx="2024422" cy="307777"/>
            <a:chOff x="-1548680" y="5852889"/>
            <a:chExt cx="2024422" cy="307777"/>
          </a:xfrm>
        </p:grpSpPr>
        <p:pic>
          <p:nvPicPr>
            <p:cNvPr id="34" name="그림 33" descr="1353997037_19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48680" y="5877272"/>
              <a:ext cx="253140" cy="253140"/>
            </a:xfrm>
            <a:prstGeom prst="rect">
              <a:avLst/>
            </a:prstGeom>
          </p:spPr>
        </p:pic>
        <p:sp>
          <p:nvSpPr>
            <p:cNvPr id="35" name="직사각형 34">
              <a:hlinkClick r:id="rId3"/>
            </p:cNvPr>
            <p:cNvSpPr/>
            <p:nvPr/>
          </p:nvSpPr>
          <p:spPr>
            <a:xfrm>
              <a:off x="-1308273" y="5852889"/>
              <a:ext cx="17840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err="1" smtClean="0">
                  <a:solidFill>
                    <a:srgbClr val="255296"/>
                  </a:solidFill>
                </a:rPr>
                <a:t>OpenWAX</a:t>
              </a:r>
              <a:r>
                <a:rPr lang="en-US" altLang="ko-KR" sz="1400" b="1" dirty="0" smtClean="0">
                  <a:solidFill>
                    <a:srgbClr val="255296"/>
                  </a:solidFill>
                </a:rPr>
                <a:t> </a:t>
              </a:r>
              <a:r>
                <a:rPr lang="ko-KR" altLang="en-US" sz="1400" b="1" dirty="0" smtClean="0">
                  <a:solidFill>
                    <a:srgbClr val="255296"/>
                  </a:solidFill>
                </a:rPr>
                <a:t>추가하기</a:t>
              </a:r>
              <a:endParaRPr lang="ko-KR" altLang="en-US" sz="1400" dirty="0">
                <a:solidFill>
                  <a:srgbClr val="255296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248382" y="1405225"/>
            <a:ext cx="3528392" cy="14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N-WAX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는 웹 페이지의 접근성 진단을 쉽게 할 수 있도록 제작된 도구입니다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서비스를 사용하기 위해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로그인을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하는 등 세션 정보가 요구되는 경우 및 자바스크립트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플래시 등의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플러그인을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통한 동적으로 구성된 웹 페이지를 원활히 검사할 수 있도록 브라우저 확장 기능 형태로 제작되었습니다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파이어폭스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구글크롬의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부가기능으로 제공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부제목 2"/>
          <p:cNvSpPr txBox="1">
            <a:spLocks/>
          </p:cNvSpPr>
          <p:nvPr/>
        </p:nvSpPr>
        <p:spPr>
          <a:xfrm>
            <a:off x="5248381" y="980728"/>
            <a:ext cx="3644099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300" b="1" spc="-20" dirty="0" err="1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OpenWAX</a:t>
            </a:r>
            <a:r>
              <a:rPr lang="en-US" altLang="ko-KR" sz="1000" dirty="0" smtClean="0"/>
              <a:t> (Open </a:t>
            </a:r>
            <a:r>
              <a:rPr lang="en-US" altLang="ko-KR" sz="1000" dirty="0"/>
              <a:t>Web Accessibility </a:t>
            </a:r>
            <a:r>
              <a:rPr lang="en-US" altLang="ko-KR" sz="1000" dirty="0" err="1"/>
              <a:t>eXtension</a:t>
            </a:r>
            <a:r>
              <a:rPr lang="en-US" altLang="ko-KR" sz="1000" dirty="0"/>
              <a:t>)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4" name="그룹 32"/>
          <p:cNvGrpSpPr/>
          <p:nvPr/>
        </p:nvGrpSpPr>
        <p:grpSpPr>
          <a:xfrm>
            <a:off x="5354298" y="5013176"/>
            <a:ext cx="1633096" cy="307777"/>
            <a:chOff x="-1548680" y="5852889"/>
            <a:chExt cx="1633096" cy="307777"/>
          </a:xfrm>
        </p:grpSpPr>
        <p:pic>
          <p:nvPicPr>
            <p:cNvPr id="26" name="그림 25" descr="1353997037_19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48680" y="5877272"/>
              <a:ext cx="253140" cy="253140"/>
            </a:xfrm>
            <a:prstGeom prst="rect">
              <a:avLst/>
            </a:prstGeom>
          </p:spPr>
        </p:pic>
        <p:sp>
          <p:nvSpPr>
            <p:cNvPr id="30" name="직사각형 29">
              <a:hlinkClick r:id="rId4"/>
            </p:cNvPr>
            <p:cNvSpPr/>
            <p:nvPr/>
          </p:nvSpPr>
          <p:spPr>
            <a:xfrm>
              <a:off x="-1308273" y="5852889"/>
              <a:ext cx="13926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255296"/>
                  </a:solidFill>
                </a:rPr>
                <a:t>PAJET </a:t>
              </a:r>
              <a:r>
                <a:rPr lang="ko-KR" altLang="en-US" sz="1400" b="1" dirty="0" smtClean="0">
                  <a:solidFill>
                    <a:srgbClr val="255296"/>
                  </a:solidFill>
                </a:rPr>
                <a:t>추가하기</a:t>
              </a:r>
              <a:endParaRPr lang="ko-KR" altLang="en-US" sz="1400" dirty="0">
                <a:solidFill>
                  <a:srgbClr val="255296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48382" y="4319875"/>
            <a:ext cx="3528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PAJET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은 브라우저에 상관없이 웹 페이지의 접근성 진단을 쉽게 할 수 있도록 순수 </a:t>
            </a:r>
            <a:r>
              <a:rPr lang="en-US" altLang="ko-KR" sz="1000" dirty="0" err="1" smtClean="0">
                <a:solidFill>
                  <a:schemeClr val="accent6">
                    <a:lumMod val="75000"/>
                  </a:schemeClr>
                </a:solidFill>
              </a:rPr>
              <a:t>javascript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북마클릿으로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제작된 도구입니다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부제목 2"/>
          <p:cNvSpPr txBox="1">
            <a:spLocks/>
          </p:cNvSpPr>
          <p:nvPr/>
        </p:nvSpPr>
        <p:spPr>
          <a:xfrm>
            <a:off x="5248381" y="3895378"/>
            <a:ext cx="3644099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PAJET </a:t>
            </a: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(Professional Accessibility </a:t>
            </a:r>
            <a:r>
              <a:rPr lang="en-US" altLang="ko-KR" sz="1000" b="1" spc="-20" dirty="0" err="1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Javascript</a:t>
            </a: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Evaluation Tools)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charset="-127"/>
                <a:ea typeface="나눔고딕" charset="-127"/>
              </a:rPr>
              <a:t>2)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charset="-127"/>
                <a:ea typeface="나눔고딕" charset="-127"/>
              </a:rPr>
              <a:t>정성적 검사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사람이 수동적으로 지침에 대한 위반 사항을 체크함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/>
          <a:stretch/>
        </p:blipFill>
        <p:spPr bwMode="auto">
          <a:xfrm>
            <a:off x="301377" y="1160748"/>
            <a:ext cx="4270623" cy="319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599" y="2924944"/>
            <a:ext cx="4146409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63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1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127"/>
          <p:cNvGraphicFramePr>
            <a:graphicFrameLocks noGrp="1"/>
          </p:cNvGraphicFramePr>
          <p:nvPr/>
        </p:nvGraphicFramePr>
        <p:xfrm>
          <a:off x="828179" y="1386963"/>
          <a:ext cx="7488237" cy="4274285"/>
        </p:xfrm>
        <a:graphic>
          <a:graphicData uri="http://schemas.openxmlformats.org/drawingml/2006/table">
            <a:tbl>
              <a:tblPr/>
              <a:tblGrid>
                <a:gridCol w="379412"/>
                <a:gridCol w="1806575"/>
                <a:gridCol w="1117600"/>
                <a:gridCol w="2535238"/>
                <a:gridCol w="1649412"/>
              </a:tblGrid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NO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인증기관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품질마크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심사기준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내용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833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1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한국정보화 진흥원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 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접근성연구소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180975" algn="l"/>
                        </a:tabLst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인터넷 웹 </a:t>
                      </a: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콘텐츠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접근성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지침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2.0 (KICS.OT-10.0003, ‘10.12) 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2012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년 현재 금융권은 의무화 준수 대상에 포함되지 않음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13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개 지침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22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개 검사항목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심사주기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연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3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회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비용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금융권 협의 중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심사기간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약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2 ~ 3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개월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9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2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웹발전연구소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, 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한국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IT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서비스학회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, </a:t>
                      </a:r>
                      <a:b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</a:b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조인스탓컴 공동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한국웹 접근성인증위원회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인터넷 웹 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콘텐츠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접근성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지침 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2.0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(KICS.OT-10.0003, '05.12) 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13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개 항목 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18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개 지표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심사주기 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 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상시접수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비용 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200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만원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심사기간 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4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주이내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3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한국신체장애인복지회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 접근성평가원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180975" algn="l"/>
                        </a:tabLst>
                      </a:pP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>
                          <a:tab pos="180975" algn="l"/>
                        </a:tabLst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WCAG 2.0</a:t>
                      </a: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심사주기 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상시접수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비용 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협의</a:t>
                      </a:r>
                      <a:b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</a:b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웹페이지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수 등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심사기간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:3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주이내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3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4</a:t>
                      </a:r>
                    </a:p>
                  </a:txBody>
                  <a:tcPr marL="36004" marR="36004" marT="36009" marB="36009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한국시각장애인연합회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 접근성평가센터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180975" algn="l"/>
                        </a:tabLst>
                      </a:pP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인터넷 웹 콘텐츠 접근성 지침 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2.0 (KICS: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한국정보통신표준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 접근성 향상을 위한 국가표준기술가이드라인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심사주기 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 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상시접수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비용 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협의</a:t>
                      </a:r>
                      <a:b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</a:b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사이트 규모에 따라 별도 수수료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심사기간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: 3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주이내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920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5</a:t>
                      </a:r>
                    </a:p>
                  </a:txBody>
                  <a:tcPr marL="36004" marR="36004" marT="36009" marB="36009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한국장애인인권 포럼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웹와치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-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WA 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인증마크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가이드라인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180975" marR="0" lvl="1" indent="-936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–"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W3C 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국제 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웹표준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(WWW.W3.ORG) ‘WCAG1.0    (KICS.OT-10.0003)' </a:t>
                      </a:r>
                    </a:p>
                    <a:p>
                      <a:pPr marL="180975" marR="0" lvl="1" indent="-936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–"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'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 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접근성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향상을 위한 국가표준 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기술 가이드라인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(2009.03.17)’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심사주기 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상시접수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비용 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: 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협의</a:t>
                      </a:r>
                      <a:b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</a:b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웹페이지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수 등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심사기간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 : 15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charset="-127"/>
                          <a:ea typeface="나눔고딕" charset="-127"/>
                        </a:rPr>
                        <a:t>일 이내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charset="-127"/>
                        <a:ea typeface="나눔고딕" charset="-127"/>
                      </a:endParaRPr>
                    </a:p>
                  </a:txBody>
                  <a:tcPr marL="36004" marR="36004" marT="36009" marB="36009" anchor="ctr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3251163" y="2658284"/>
            <a:ext cx="619504" cy="433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3305360" y="4063889"/>
            <a:ext cx="510240" cy="525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5" name="Picture 27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297492" y="3329160"/>
            <a:ext cx="525976" cy="508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8954" y="1669538"/>
            <a:ext cx="681037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0"/>
          <p:cNvPicPr>
            <a:picLocks noChangeAspect="1" noChangeArrowheads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3264534" y="4978672"/>
            <a:ext cx="591892" cy="466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직사각형 10"/>
          <p:cNvSpPr/>
          <p:nvPr/>
        </p:nvSpPr>
        <p:spPr>
          <a:xfrm>
            <a:off x="323528" y="332656"/>
            <a:ext cx="1737817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60909" y="332656"/>
            <a:ext cx="17004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charset="-127"/>
                <a:ea typeface="나눔고딕" charset="-127"/>
              </a:rPr>
              <a:t>3) 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charset="-127"/>
                <a:ea typeface="나눔고딕" charset="-127"/>
              </a:rPr>
              <a:t>국내 </a:t>
            </a:r>
            <a:r>
              <a:rPr lang="ko-KR" altLang="en-US" sz="1000" b="1" spc="-20" dirty="0" err="1" smtClean="0">
                <a:solidFill>
                  <a:schemeClr val="accent6">
                    <a:lumMod val="75000"/>
                  </a:schemeClr>
                </a:solidFill>
                <a:latin typeface="나눔고딕" charset="-127"/>
                <a:ea typeface="나눔고딕" charset="-127"/>
              </a:rPr>
              <a:t>웹접근성</a:t>
            </a:r>
            <a:r>
              <a:rPr lang="ko-KR" altLang="en-US" sz="1000" b="1" spc="-20" dirty="0" smtClean="0">
                <a:solidFill>
                  <a:schemeClr val="accent6">
                    <a:lumMod val="75000"/>
                  </a:schemeClr>
                </a:solidFill>
                <a:latin typeface="나눔고딕" charset="-127"/>
                <a:ea typeface="나눔고딕" charset="-127"/>
              </a:rPr>
              <a:t> 인증기관</a:t>
            </a:r>
            <a:endParaRPr lang="en-US" altLang="ko-KR" sz="1000" b="1" spc="-20" dirty="0" smtClean="0">
              <a:solidFill>
                <a:schemeClr val="accent6">
                  <a:lumMod val="75000"/>
                </a:schemeClr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61344" y="332656"/>
            <a:ext cx="6759127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부제목 2"/>
          <p:cNvSpPr txBox="1">
            <a:spLocks/>
          </p:cNvSpPr>
          <p:nvPr/>
        </p:nvSpPr>
        <p:spPr>
          <a:xfrm>
            <a:off x="2061344" y="341312"/>
            <a:ext cx="6759127" cy="30585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인터넷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웹컨텐츠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spc="-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접근성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지침 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2.0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을 기준으로 해당기관의 심사를 통과하면 인증마크를 획득할 수 있다</a:t>
            </a: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altLang="ko-KR" sz="5000" dirty="0" smtClean="0"/>
              <a:t>FAQ</a:t>
            </a:r>
            <a:endParaRPr lang="ko-KR" alt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15"/>
          <p:cNvGrpSpPr/>
          <p:nvPr/>
        </p:nvGrpSpPr>
        <p:grpSpPr>
          <a:xfrm>
            <a:off x="323528" y="620688"/>
            <a:ext cx="8424936" cy="2592288"/>
            <a:chOff x="0" y="-104288"/>
            <a:chExt cx="8424936" cy="1005901"/>
          </a:xfrm>
        </p:grpSpPr>
        <p:sp>
          <p:nvSpPr>
            <p:cNvPr id="46" name="직사각형 45"/>
            <p:cNvSpPr/>
            <p:nvPr/>
          </p:nvSpPr>
          <p:spPr>
            <a:xfrm>
              <a:off x="0" y="-104288"/>
              <a:ext cx="8424936" cy="10059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  <a:miter lim="800000"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직사각형 46"/>
            <p:cNvSpPr/>
            <p:nvPr/>
          </p:nvSpPr>
          <p:spPr>
            <a:xfrm>
              <a:off x="0" y="-104288"/>
              <a:ext cx="8424936" cy="1005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b="1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165268" y="757055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ko-KR" altLang="en-US" sz="4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준수</a:t>
            </a:r>
            <a:endParaRPr lang="en-US" altLang="ko-KR" sz="4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225655" y="1415098"/>
            <a:ext cx="62068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0" dirty="0">
                <a:solidFill>
                  <a:srgbClr val="00FFFF"/>
                </a:solidFill>
                <a:latin typeface="나눔고딕 ExtraBold" pitchFamily="50" charset="-127"/>
                <a:ea typeface="나눔고딕 ExtraBold" pitchFamily="50" charset="-127"/>
              </a:rPr>
              <a:t>=</a:t>
            </a:r>
            <a:endParaRPr lang="ko-KR" altLang="en-US" sz="5000" dirty="0">
              <a:solidFill>
                <a:srgbClr val="00FFFF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427984" y="1582122"/>
            <a:ext cx="216025" cy="576064"/>
          </a:xfrm>
          <a:prstGeom prst="line">
            <a:avLst/>
          </a:prstGeom>
          <a:ln w="25400" cmpd="sng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24017" y="2145050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웹접근성</a:t>
            </a:r>
            <a:r>
              <a:rPr lang="ko-KR" altLang="en-US" sz="4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준수</a:t>
            </a:r>
            <a:endParaRPr lang="en-US" altLang="ko-KR" sz="4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94953" y="577255"/>
            <a:ext cx="72008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나눔고딕 Bold" charset="-127"/>
                <a:ea typeface="나눔고딕 Bold" charset="-127"/>
              </a:rPr>
              <a:t>01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나눔고딕 Bold" charset="-127"/>
              <a:ea typeface="나눔고딕 Bold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208390" y="3552232"/>
            <a:ext cx="2829096" cy="2829096"/>
          </a:xfrm>
          <a:prstGeom prst="ellipse">
            <a:avLst/>
          </a:prstGeom>
          <a:solidFill>
            <a:srgbClr val="FFD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564675" y="4427035"/>
            <a:ext cx="1462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웹 접근성</a:t>
            </a:r>
            <a:endParaRPr lang="en-US" altLang="ko-KR" sz="2400" dirty="0" smtClean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(Web Accessibility)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3209748" y="4504799"/>
            <a:ext cx="1500475" cy="1429071"/>
            <a:chOff x="1285471" y="3121433"/>
            <a:chExt cx="2646207" cy="2520280"/>
          </a:xfrm>
        </p:grpSpPr>
        <p:sp>
          <p:nvSpPr>
            <p:cNvPr id="54" name="타원 53"/>
            <p:cNvSpPr/>
            <p:nvPr/>
          </p:nvSpPr>
          <p:spPr>
            <a:xfrm>
              <a:off x="1388018" y="3121433"/>
              <a:ext cx="2520280" cy="25202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85471" y="3863828"/>
              <a:ext cx="2646207" cy="1194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웹 표준</a:t>
              </a:r>
              <a:endPara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sz="1400" b="1" dirty="0">
                  <a:latin typeface="나눔고딕" pitchFamily="50" charset="-127"/>
                  <a:ea typeface="나눔고딕" pitchFamily="50" charset="-127"/>
                </a:rPr>
                <a:t>(Web </a:t>
              </a:r>
              <a:r>
                <a:rPr lang="en-US" altLang="ko-KR" sz="1400" b="1" dirty="0" smtClean="0">
                  <a:latin typeface="나눔고딕" pitchFamily="50" charset="-127"/>
                  <a:ea typeface="나눔고딕" pitchFamily="50" charset="-127"/>
                </a:rPr>
                <a:t>Standard)</a:t>
              </a:r>
              <a:endParaRPr lang="en-US" altLang="ko-KR" sz="14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452396" y="3212976"/>
            <a:ext cx="1152128" cy="10801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장애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23928" y="3212976"/>
            <a:ext cx="1152128" cy="10801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브라우저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467469" y="3212976"/>
            <a:ext cx="1152128" cy="10801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환경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86409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 smtClean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Who?</a:t>
            </a:r>
            <a:br>
              <a:rPr lang="en-US" altLang="ko-KR" sz="3000" b="1" spc="-100" dirty="0" smtClean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1300" spc="-20" dirty="0" err="1" smtClean="0">
                <a:solidFill>
                  <a:srgbClr val="968C8C">
                    <a:lumMod val="75000"/>
                  </a:srgbClr>
                </a:solidFill>
              </a:rPr>
              <a:t>웹접근성</a:t>
            </a:r>
            <a:r>
              <a:rPr lang="en-US" altLang="ko-KR" sz="1300" spc="-20" dirty="0" smtClean="0">
                <a:solidFill>
                  <a:srgbClr val="968C8C">
                    <a:lumMod val="75000"/>
                  </a:srgbClr>
                </a:solidFill>
              </a:rPr>
              <a:t>. </a:t>
            </a:r>
            <a:r>
              <a:rPr lang="ko-KR" altLang="en-US" sz="1300" spc="-20" dirty="0" smtClean="0">
                <a:solidFill>
                  <a:srgbClr val="968C8C">
                    <a:lumMod val="75000"/>
                  </a:srgbClr>
                </a:solidFill>
              </a:rPr>
              <a:t>누구를 위해서 해야 되는가</a:t>
            </a:r>
            <a:r>
              <a:rPr lang="en-US" altLang="ko-KR" sz="1300" spc="-20" dirty="0" smtClean="0">
                <a:solidFill>
                  <a:srgbClr val="968C8C">
                    <a:lumMod val="75000"/>
                  </a:srgbClr>
                </a:solidFill>
              </a:rPr>
              <a:t>?</a:t>
            </a:r>
            <a:endParaRPr lang="en-US" altLang="ko-KR" sz="3000" b="1" spc="-100" dirty="0" smtClean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1452" y="1249710"/>
            <a:ext cx="8030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20" dirty="0" smtClean="0">
                <a:solidFill>
                  <a:srgbClr val="00B0F0"/>
                </a:solidFill>
              </a:rPr>
              <a:t>모든 사람들을 위한 </a:t>
            </a:r>
            <a:r>
              <a:rPr lang="en-US" altLang="ko-KR" sz="1600" b="1" spc="-20" dirty="0" smtClean="0">
                <a:solidFill>
                  <a:srgbClr val="00B0F0"/>
                </a:solidFill>
              </a:rPr>
              <a:t>WWW (World Wide Web)</a:t>
            </a:r>
            <a:endParaRPr lang="ko-KR" altLang="en-US" sz="1600" b="1" dirty="0"/>
          </a:p>
        </p:txBody>
      </p:sp>
      <p:sp>
        <p:nvSpPr>
          <p:cNvPr id="10" name="직사각형 9"/>
          <p:cNvSpPr/>
          <p:nvPr/>
        </p:nvSpPr>
        <p:spPr>
          <a:xfrm>
            <a:off x="8244408" y="404664"/>
            <a:ext cx="504056" cy="6480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 Bold" charset="-127"/>
                <a:ea typeface="나눔고딕 Bold" charset="-127"/>
              </a:rPr>
              <a:t>01</a:t>
            </a:r>
            <a:endParaRPr lang="ko-KR" altLang="en-US" dirty="0">
              <a:latin typeface="나눔고딕 Bold" charset="-127"/>
              <a:ea typeface="나눔고딕 Bold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/>
        </p:nvGrpSpPr>
        <p:grpSpPr>
          <a:xfrm>
            <a:off x="323528" y="620688"/>
            <a:ext cx="8424936" cy="2592288"/>
            <a:chOff x="0" y="-104288"/>
            <a:chExt cx="8424936" cy="1005901"/>
          </a:xfrm>
        </p:grpSpPr>
        <p:sp>
          <p:nvSpPr>
            <p:cNvPr id="46" name="직사각형 45"/>
            <p:cNvSpPr/>
            <p:nvPr/>
          </p:nvSpPr>
          <p:spPr>
            <a:xfrm>
              <a:off x="0" y="-104288"/>
              <a:ext cx="8424936" cy="10059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  <a:miter lim="800000"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직사각형 46"/>
            <p:cNvSpPr/>
            <p:nvPr/>
          </p:nvSpPr>
          <p:spPr>
            <a:xfrm>
              <a:off x="0" y="-104288"/>
              <a:ext cx="8424936" cy="1005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b="1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841188" y="757055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웹접근성</a:t>
            </a:r>
            <a:r>
              <a:rPr lang="ko-KR" altLang="en-US" sz="4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인증마크 획득</a:t>
            </a:r>
            <a:endParaRPr lang="en-US" altLang="ko-KR" sz="4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225655" y="1415098"/>
            <a:ext cx="62068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0" dirty="0">
                <a:solidFill>
                  <a:srgbClr val="00FFFF"/>
                </a:solidFill>
                <a:latin typeface="나눔고딕 ExtraBold" pitchFamily="50" charset="-127"/>
                <a:ea typeface="나눔고딕 ExtraBold" pitchFamily="50" charset="-127"/>
              </a:rPr>
              <a:t>=</a:t>
            </a:r>
            <a:endParaRPr lang="ko-KR" altLang="en-US" sz="5000" dirty="0">
              <a:solidFill>
                <a:srgbClr val="00FF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46935" y="2145050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장차법</a:t>
            </a:r>
            <a:r>
              <a:rPr lang="ko-KR" altLang="en-US" sz="4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대응 </a:t>
            </a:r>
            <a:r>
              <a:rPr lang="en-US" altLang="ko-KR" sz="4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100%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1520" y="3705126"/>
            <a:ext cx="856895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NO.</a:t>
            </a:r>
          </a:p>
          <a:p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인증마크 획득이 법적 책임의 면제를 의미하는 것은 아닙니다</a:t>
            </a:r>
            <a:r>
              <a:rPr lang="en-US" altLang="ko-KR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공식적으로 제시된 가이드라인의 준수에 대해 인정받기 위한 하나의 수단일 뿐</a:t>
            </a:r>
            <a:r>
              <a:rPr lang="en-US" altLang="ko-KR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,</a:t>
            </a:r>
          </a:p>
          <a:p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향후 사용자들의 불편사항이 제기된다면 적극 대응하는 자세가 필요합니다</a:t>
            </a:r>
            <a:r>
              <a:rPr lang="en-US" altLang="ko-KR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94953" y="577255"/>
            <a:ext cx="72008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나눔고딕 Bold" charset="-127"/>
                <a:ea typeface="나눔고딕 Bold" charset="-127"/>
              </a:rPr>
              <a:t>02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나눔고딕 Bold" charset="-127"/>
              <a:ea typeface="나눔고딕 Bold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4427984" y="1582122"/>
            <a:ext cx="216025" cy="576064"/>
          </a:xfrm>
          <a:prstGeom prst="line">
            <a:avLst/>
          </a:prstGeom>
          <a:ln w="25400" cmpd="sng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5"/>
          <p:cNvGrpSpPr/>
          <p:nvPr/>
        </p:nvGrpSpPr>
        <p:grpSpPr>
          <a:xfrm>
            <a:off x="323528" y="620688"/>
            <a:ext cx="8424936" cy="2592288"/>
            <a:chOff x="0" y="-104288"/>
            <a:chExt cx="8424936" cy="1005901"/>
          </a:xfrm>
        </p:grpSpPr>
        <p:sp>
          <p:nvSpPr>
            <p:cNvPr id="12" name="직사각형 11"/>
            <p:cNvSpPr/>
            <p:nvPr/>
          </p:nvSpPr>
          <p:spPr>
            <a:xfrm>
              <a:off x="0" y="-104288"/>
              <a:ext cx="8424936" cy="10059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  <a:miter lim="800000"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0" y="-104288"/>
              <a:ext cx="8424936" cy="1005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b="1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47664" y="986825"/>
            <a:ext cx="70904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웹접근성</a:t>
            </a:r>
            <a:r>
              <a:rPr lang="ko-KR" altLang="en-US" sz="4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인증</a:t>
            </a:r>
            <a:r>
              <a:rPr lang="en-US" altLang="ko-KR" sz="4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</a:t>
            </a:r>
            <a:r>
              <a:rPr lang="ko-KR" altLang="en-US" sz="4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한번 획득하면 끝</a:t>
            </a:r>
            <a:r>
              <a:rPr lang="en-US" altLang="ko-KR" sz="4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1520" y="3933056"/>
            <a:ext cx="85689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웹접근성</a:t>
            </a:r>
            <a:r>
              <a:rPr lang="ko-KR" altLang="en-US" sz="24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 품질마크 인증의 유효기간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: 1</a:t>
            </a:r>
            <a:r>
              <a:rPr lang="ko-KR" altLang="en-US" sz="24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년</a:t>
            </a:r>
            <a:endParaRPr lang="en-US" altLang="ko-KR" sz="2400" dirty="0" smtClean="0">
              <a:solidFill>
                <a:schemeClr val="bg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300" dirty="0" smtClean="0">
              <a:solidFill>
                <a:schemeClr val="bg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1</a:t>
            </a:r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년마다 품질마크 인증에 대해 갱신하셔야 합니다</a:t>
            </a:r>
            <a:r>
              <a:rPr lang="en-US" altLang="ko-KR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이것은 지속적인 </a:t>
            </a:r>
            <a:r>
              <a:rPr lang="ko-KR" altLang="en-US" sz="1300" dirty="0" err="1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웹접근성의</a:t>
            </a:r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 관리를 위함입니다</a:t>
            </a:r>
            <a:r>
              <a:rPr lang="en-US" altLang="ko-KR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94953" y="577255"/>
            <a:ext cx="72008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나눔고딕 Bold" charset="-127"/>
                <a:ea typeface="나눔고딕 Bold" charset="-127"/>
              </a:rPr>
              <a:t>03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나눔고딕 Bold" charset="-127"/>
              <a:ea typeface="나눔고딕 Bold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/>
        </p:nvGrpSpPr>
        <p:grpSpPr>
          <a:xfrm>
            <a:off x="323528" y="620688"/>
            <a:ext cx="8424936" cy="2592288"/>
            <a:chOff x="0" y="-104288"/>
            <a:chExt cx="8424936" cy="1005901"/>
          </a:xfrm>
        </p:grpSpPr>
        <p:sp>
          <p:nvSpPr>
            <p:cNvPr id="12" name="직사각형 11"/>
            <p:cNvSpPr/>
            <p:nvPr/>
          </p:nvSpPr>
          <p:spPr>
            <a:xfrm>
              <a:off x="0" y="-104288"/>
              <a:ext cx="8424936" cy="10059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  <a:miter lim="800000"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0" y="-104288"/>
              <a:ext cx="8424936" cy="1005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b="1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76368" y="986825"/>
            <a:ext cx="7119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웹접근성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품질마크를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획득하지 못했다면</a:t>
            </a:r>
            <a:endParaRPr lang="en-US" altLang="ko-KR" sz="4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웹접근성을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준수하지 못한 것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94953" y="577255"/>
            <a:ext cx="72008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나눔고딕 Bold" charset="-127"/>
                <a:ea typeface="나눔고딕 Bold" charset="-127"/>
              </a:rPr>
              <a:t>04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나눔고딕 Bold" charset="-127"/>
              <a:ea typeface="나눔고딕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3705126"/>
            <a:ext cx="85689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NO.</a:t>
            </a:r>
          </a:p>
          <a:p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앞서 언급했듯이 </a:t>
            </a:r>
            <a:r>
              <a:rPr lang="ko-KR" altLang="en-US" sz="1300" dirty="0" err="1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웹접근성</a:t>
            </a:r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 품질인증마크는 공식적으로 제시된 가이드라인의 준수에 대해 인정받기 위한</a:t>
            </a:r>
            <a:endParaRPr lang="en-US" altLang="ko-KR" sz="1300" dirty="0" smtClean="0">
              <a:solidFill>
                <a:schemeClr val="bg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하나의 수단일 뿐</a:t>
            </a:r>
            <a:r>
              <a:rPr lang="en-US" altLang="ko-KR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그 자체가 </a:t>
            </a:r>
            <a:r>
              <a:rPr lang="ko-KR" altLang="en-US" sz="1300" dirty="0" err="1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웹접근성</a:t>
            </a:r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 준수에 대한 평가가 될 순 없습니다</a:t>
            </a:r>
            <a:r>
              <a:rPr lang="en-US" altLang="ko-KR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r>
              <a:rPr lang="ko-KR" altLang="en-US" sz="1300" dirty="0" err="1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웹접근성</a:t>
            </a:r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 가이드라인에 따라 해당 지침을 전부 준수했다면 인증마크 획득 유무와 상관없이 </a:t>
            </a:r>
            <a:r>
              <a:rPr lang="ko-KR" altLang="en-US" sz="1300" dirty="0" err="1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웹접근성을</a:t>
            </a:r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 준수했다고</a:t>
            </a:r>
            <a:endParaRPr lang="en-US" altLang="ko-KR" sz="1300" dirty="0" smtClean="0">
              <a:solidFill>
                <a:schemeClr val="bg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볼 수 있습니다</a:t>
            </a:r>
            <a:r>
              <a:rPr lang="en-US" altLang="ko-KR" sz="1300" dirty="0" smtClean="0">
                <a:solidFill>
                  <a:schemeClr val="bg1"/>
                </a:solidFill>
                <a:latin typeface="나눔고딕" charset="-127"/>
                <a:ea typeface="나눔고딕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sz="500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endParaRPr lang="ko-KR" altLang="en-US" sz="50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/>
          <p:cNvSpPr txBox="1">
            <a:spLocks/>
          </p:cNvSpPr>
          <p:nvPr/>
        </p:nvSpPr>
        <p:spPr>
          <a:xfrm>
            <a:off x="323528" y="2276872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b="1" spc="-20" dirty="0" err="1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장차법</a:t>
            </a:r>
            <a:r>
              <a:rPr lang="en-US" altLang="ko-KR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장애인차별금지법</a:t>
            </a:r>
            <a:r>
              <a:rPr lang="en-US" altLang="ko-KR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이란</a:t>
            </a:r>
            <a:r>
              <a:rPr lang="en-US" altLang="ko-KR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2780928"/>
            <a:ext cx="8208912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모든 생활영역에서 장애를 이유로 한 차별을 금지하고 차별 받는 사람의 권익을 효과적으로 구제함으로써 장애인의 완전한 사회참여와 평등권 실현을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통한 인간으로서의 존엄과 가치 실현을 위해 제정된 법으로 그 내용은 아래와 같다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3419944"/>
            <a:ext cx="8064896" cy="1449216"/>
          </a:xfrm>
          <a:prstGeom prst="rect">
            <a:avLst/>
          </a:prstGeom>
          <a:solidFill>
            <a:schemeClr val="accent6"/>
          </a:solidFill>
          <a:ln w="31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dirty="0" smtClean="0"/>
              <a:t>2008</a:t>
            </a:r>
            <a:r>
              <a:rPr lang="ko-KR" altLang="en-US" sz="1000" dirty="0" smtClean="0"/>
              <a:t>년 </a:t>
            </a:r>
            <a:r>
              <a:rPr lang="en-US" altLang="ko-KR" sz="1000" dirty="0" smtClean="0"/>
              <a:t>04</a:t>
            </a:r>
            <a:r>
              <a:rPr lang="ko-KR" altLang="en-US" sz="1000" dirty="0" smtClean="0"/>
              <a:t>월 </a:t>
            </a:r>
            <a:r>
              <a:rPr lang="en-US" altLang="ko-KR" sz="1000" dirty="0" smtClean="0"/>
              <a:t>11</a:t>
            </a:r>
            <a:r>
              <a:rPr lang="ko-KR" altLang="en-US" sz="1000" dirty="0" smtClean="0"/>
              <a:t>일부터 </a:t>
            </a:r>
            <a:r>
              <a:rPr lang="en-US" altLang="ko-KR" sz="1000" dirty="0" smtClean="0"/>
              <a:t>[</a:t>
            </a:r>
            <a:r>
              <a:rPr lang="ko-KR" altLang="en-US" sz="1000" dirty="0" smtClean="0"/>
              <a:t>장애인 차별금지 및 권리구제 등에 관한 법률</a:t>
            </a:r>
            <a:r>
              <a:rPr lang="en-US" altLang="ko-KR" sz="1000" dirty="0" smtClean="0"/>
              <a:t>] (</a:t>
            </a:r>
            <a:r>
              <a:rPr lang="ko-KR" altLang="en-US" sz="1000" dirty="0" smtClean="0"/>
              <a:t>이하 “</a:t>
            </a:r>
            <a:r>
              <a:rPr lang="ko-KR" altLang="en-US" sz="1000" dirty="0" err="1" smtClean="0"/>
              <a:t>장차법</a:t>
            </a:r>
            <a:r>
              <a:rPr lang="ko-KR" altLang="en-US" sz="1000" dirty="0" smtClean="0"/>
              <a:t>”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제</a:t>
            </a:r>
            <a:r>
              <a:rPr lang="en-US" altLang="ko-KR" sz="1000" dirty="0" smtClean="0"/>
              <a:t>21</a:t>
            </a:r>
            <a:r>
              <a:rPr lang="ko-KR" altLang="en-US" sz="1000" dirty="0" smtClean="0"/>
              <a:t>조 및 동법 시행령 제</a:t>
            </a:r>
            <a:r>
              <a:rPr lang="en-US" altLang="ko-KR" sz="1000" dirty="0" smtClean="0"/>
              <a:t>14</a:t>
            </a:r>
            <a:r>
              <a:rPr lang="ko-KR" altLang="en-US" sz="1000" dirty="0" smtClean="0"/>
              <a:t>조에 의거 공공 및 민간 웹사이트의 웹 </a:t>
            </a:r>
            <a:r>
              <a:rPr lang="ko-KR" altLang="en-US" sz="1000" dirty="0" err="1" smtClean="0"/>
              <a:t>접근성</a:t>
            </a:r>
            <a:r>
              <a:rPr lang="ko-KR" altLang="en-US" sz="1000" dirty="0" smtClean="0"/>
              <a:t> 준수가 의무화 됨</a:t>
            </a:r>
            <a:endParaRPr lang="en-US" altLang="ko-KR" sz="1000" dirty="0" smtClean="0"/>
          </a:p>
          <a:p>
            <a:endParaRPr lang="ko-KR" altLang="en-US" sz="1000" dirty="0" smtClean="0"/>
          </a:p>
          <a:p>
            <a:r>
              <a:rPr lang="ko-KR" altLang="en-US" sz="1000" dirty="0" smtClean="0"/>
              <a:t>제</a:t>
            </a:r>
            <a:r>
              <a:rPr lang="en-US" altLang="ko-KR" sz="1000" dirty="0" smtClean="0"/>
              <a:t>21</a:t>
            </a:r>
            <a:r>
              <a:rPr lang="ko-KR" altLang="en-US" sz="1000" dirty="0" smtClean="0"/>
              <a:t>조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정보통신</a:t>
            </a:r>
            <a:r>
              <a:rPr lang="en-US" altLang="ko-KR" sz="1000" dirty="0" smtClean="0"/>
              <a:t>·</a:t>
            </a:r>
            <a:r>
              <a:rPr lang="ko-KR" altLang="en-US" sz="1000" dirty="0" smtClean="0"/>
              <a:t>의사소통에서의 정당한 편의제공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장애인에게 전자정보 및 </a:t>
            </a:r>
            <a:r>
              <a:rPr lang="ko-KR" altLang="en-US" sz="1000" dirty="0" err="1" smtClean="0"/>
              <a:t>비전자정보를</a:t>
            </a:r>
            <a:r>
              <a:rPr lang="ko-KR" altLang="en-US" sz="1000" dirty="0" smtClean="0"/>
              <a:t> 동등하게 접근 이용할 수 있는 필요한 수단을 제공시행령 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제</a:t>
            </a:r>
            <a:r>
              <a:rPr lang="en-US" altLang="ko-KR" sz="1000" dirty="0" smtClean="0"/>
              <a:t>14</a:t>
            </a:r>
            <a:r>
              <a:rPr lang="ko-KR" altLang="en-US" sz="1000" dirty="0" smtClean="0"/>
              <a:t>조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정보접근</a:t>
            </a:r>
            <a:r>
              <a:rPr lang="en-US" altLang="ko-KR" sz="1000" dirty="0" smtClean="0"/>
              <a:t>·</a:t>
            </a:r>
            <a:r>
              <a:rPr lang="ko-KR" altLang="en-US" sz="1000" dirty="0" smtClean="0"/>
              <a:t>의사소통에서의 정당한 편의 제공의 필요수단 및 단계적 범위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누구든지 신체적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기술적 여건과 관계없이 웹사이트를 통하여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원하는 서비스를 이용할 수 있도록 </a:t>
            </a:r>
            <a:r>
              <a:rPr lang="ko-KR" altLang="en-US" sz="1000" dirty="0" err="1" smtClean="0"/>
              <a:t>접근성이</a:t>
            </a:r>
            <a:r>
              <a:rPr lang="ko-KR" altLang="en-US" sz="1000" dirty="0" smtClean="0"/>
              <a:t> 보장되는 웹사이트</a:t>
            </a:r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67544" y="404664"/>
            <a:ext cx="6552728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When?</a:t>
            </a:r>
            <a:b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1300" b="1" spc="-20" dirty="0" err="1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웹접근성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. </a:t>
            </a: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언제부터 해야 되는가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?</a:t>
            </a:r>
            <a:endParaRPr kumimoji="0" lang="en-US" altLang="ko-KR" sz="3000" b="1" i="0" u="none" strike="noStrike" kern="1200" cap="none" spc="-10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1452" y="1249710"/>
            <a:ext cx="8030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20" dirty="0" smtClean="0">
                <a:solidFill>
                  <a:srgbClr val="00B0F0"/>
                </a:solidFill>
              </a:rPr>
              <a:t>이미 시작되었다</a:t>
            </a:r>
            <a:r>
              <a:rPr lang="en-US" altLang="ko-KR" sz="1600" b="1" spc="-20" dirty="0" smtClean="0">
                <a:solidFill>
                  <a:srgbClr val="00B0F0"/>
                </a:solidFill>
              </a:rPr>
              <a:t>.</a:t>
            </a:r>
            <a:endParaRPr lang="ko-KR" altLang="en-US" sz="1600" b="1" dirty="0"/>
          </a:p>
        </p:txBody>
      </p:sp>
      <p:sp>
        <p:nvSpPr>
          <p:cNvPr id="8" name="직사각형 7"/>
          <p:cNvSpPr/>
          <p:nvPr/>
        </p:nvSpPr>
        <p:spPr>
          <a:xfrm>
            <a:off x="8244408" y="404664"/>
            <a:ext cx="504056" cy="6480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 Bold" charset="-127"/>
                <a:ea typeface="나눔고딕 Bold" charset="-127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3" name="부제목 2"/>
          <p:cNvSpPr txBox="1">
            <a:spLocks/>
          </p:cNvSpPr>
          <p:nvPr/>
        </p:nvSpPr>
        <p:spPr>
          <a:xfrm>
            <a:off x="323528" y="188640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b="1" spc="-20" dirty="0" err="1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장차법의</a:t>
            </a:r>
            <a:r>
              <a:rPr lang="ko-KR" altLang="en-US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단계적 범위</a:t>
            </a:r>
            <a:endParaRPr lang="en-US" altLang="ko-KR" sz="14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4" name="그룹 9"/>
          <p:cNvGrpSpPr>
            <a:grpSpLocks/>
          </p:cNvGrpSpPr>
          <p:nvPr/>
        </p:nvGrpSpPr>
        <p:grpSpPr bwMode="auto">
          <a:xfrm>
            <a:off x="354013" y="1492250"/>
            <a:ext cx="2778125" cy="2124075"/>
            <a:chOff x="11785" y="0"/>
            <a:chExt cx="2324052" cy="642225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1785" y="0"/>
              <a:ext cx="2264290" cy="642225"/>
            </a:xfrm>
            <a:prstGeom prst="roundRect">
              <a:avLst>
                <a:gd name="adj" fmla="val 10000"/>
              </a:avLst>
            </a:prstGeom>
            <a:no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36" name="모서리가 둥근 직사각형 4"/>
            <p:cNvSpPr/>
            <p:nvPr/>
          </p:nvSpPr>
          <p:spPr>
            <a:xfrm>
              <a:off x="30377" y="18720"/>
              <a:ext cx="2305460" cy="6047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76200" tIns="76200" rIns="76200" bIns="76200" spcCol="1270"/>
            <a:lstStyle/>
            <a:p>
              <a:pPr marL="85725" marR="0" lvl="0" indent="-85725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공공기관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85725" marR="0" lvl="0" indent="-85725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교육기관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책임자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/>
              </a:r>
              <a:b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</a:b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-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국ㆍ공ㆍ사립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특수학교</a:t>
              </a: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특수학급이 설치된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국ㆍ공립학교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국ㆍ공립유치원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중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특수반이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설치된 유치원</a:t>
              </a: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장애아전담 보육시설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85725" marR="0" lvl="0" indent="-85725" defTabSz="8890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의료기관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종합병원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</a:p>
            <a:p>
              <a:pPr marL="85725" marR="0" lvl="0" indent="-85725" defTabSz="8890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복지시설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특수학급이 설치된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국ㆍ공립학교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국ㆍ공립유치원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중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특수반이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설치된 유치원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</p:txBody>
        </p:sp>
      </p:grpSp>
      <p:grpSp>
        <p:nvGrpSpPr>
          <p:cNvPr id="37" name="그룹 12"/>
          <p:cNvGrpSpPr>
            <a:grpSpLocks/>
          </p:cNvGrpSpPr>
          <p:nvPr/>
        </p:nvGrpSpPr>
        <p:grpSpPr bwMode="auto">
          <a:xfrm>
            <a:off x="3522663" y="1492250"/>
            <a:ext cx="2489200" cy="2124075"/>
            <a:chOff x="11785" y="0"/>
            <a:chExt cx="2263799" cy="642225"/>
          </a:xfrm>
          <a:noFill/>
        </p:grpSpPr>
        <p:sp>
          <p:nvSpPr>
            <p:cNvPr id="38" name="모서리가 둥근 직사각형 37"/>
            <p:cNvSpPr/>
            <p:nvPr/>
          </p:nvSpPr>
          <p:spPr>
            <a:xfrm>
              <a:off x="11785" y="0"/>
              <a:ext cx="2263799" cy="64222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39" name="모서리가 둥근 직사각형 4"/>
            <p:cNvSpPr/>
            <p:nvPr/>
          </p:nvSpPr>
          <p:spPr>
            <a:xfrm>
              <a:off x="30553" y="18720"/>
              <a:ext cx="2226262" cy="604786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lIns="76200" tIns="76200" rIns="76200" bIns="76200" spcCol="1270"/>
            <a:lstStyle/>
            <a:p>
              <a:pPr marL="85725" marR="0" lvl="0" indent="-85725" defTabSz="889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문화예술체육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/>
              </a:r>
              <a:b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</a:b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-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민국공립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문화예술기관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/>
              </a:r>
              <a:b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</a:b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국공립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대학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박물관ㆍ미술관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국립중앙도서관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공공도서관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</p:txBody>
        </p:sp>
      </p:grpSp>
      <p:grpSp>
        <p:nvGrpSpPr>
          <p:cNvPr id="40" name="그룹 15"/>
          <p:cNvGrpSpPr>
            <a:grpSpLocks/>
          </p:cNvGrpSpPr>
          <p:nvPr/>
        </p:nvGrpSpPr>
        <p:grpSpPr bwMode="auto">
          <a:xfrm>
            <a:off x="6372225" y="1492250"/>
            <a:ext cx="2520950" cy="2124075"/>
            <a:chOff x="-15020" y="0"/>
            <a:chExt cx="2290604" cy="642225"/>
          </a:xfrm>
          <a:noFill/>
        </p:grpSpPr>
        <p:sp>
          <p:nvSpPr>
            <p:cNvPr id="41" name="모서리가 둥근 직사각형 40"/>
            <p:cNvSpPr/>
            <p:nvPr/>
          </p:nvSpPr>
          <p:spPr>
            <a:xfrm>
              <a:off x="12387" y="0"/>
              <a:ext cx="2263197" cy="64222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42" name="모서리가 둥근 직사각형 4"/>
            <p:cNvSpPr/>
            <p:nvPr/>
          </p:nvSpPr>
          <p:spPr>
            <a:xfrm>
              <a:off x="-15020" y="18720"/>
              <a:ext cx="2225694" cy="604786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lIns="76200" tIns="76200" rIns="76200" bIns="76200" spcCol="1270"/>
            <a:lstStyle/>
            <a:p>
              <a:pPr marL="85725" marR="0" lvl="0" indent="-85725" defTabSz="889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교육기관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책임자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/>
              </a:r>
              <a:b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</a:b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-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국ㆍ공ㆍ사립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특수학교</a:t>
              </a: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특수학급이 설치된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국ㆍ공립학교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국ㆍ공립유치원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중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특수반이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설치된 유치원</a:t>
              </a: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장애아전담 보육시설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85725" marR="0" lvl="0" indent="-85725" defTabSz="889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의료기관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일반병원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치과ㆍ한반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병원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   (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입원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30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일 이상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</p:txBody>
        </p:sp>
      </p:grpSp>
      <p:grpSp>
        <p:nvGrpSpPr>
          <p:cNvPr id="43" name="그룹 18"/>
          <p:cNvGrpSpPr>
            <a:grpSpLocks/>
          </p:cNvGrpSpPr>
          <p:nvPr/>
        </p:nvGrpSpPr>
        <p:grpSpPr bwMode="auto">
          <a:xfrm>
            <a:off x="323850" y="4505325"/>
            <a:ext cx="2713038" cy="1803400"/>
            <a:chOff x="-17535" y="0"/>
            <a:chExt cx="2274350" cy="642225"/>
          </a:xfrm>
          <a:noFill/>
        </p:grpSpPr>
        <p:sp>
          <p:nvSpPr>
            <p:cNvPr id="44" name="모서리가 둥근 직사각형 43"/>
            <p:cNvSpPr/>
            <p:nvPr/>
          </p:nvSpPr>
          <p:spPr>
            <a:xfrm>
              <a:off x="-17535" y="0"/>
              <a:ext cx="2263704" cy="64222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45" name="모서리가 둥근 직사각형 4"/>
            <p:cNvSpPr/>
            <p:nvPr/>
          </p:nvSpPr>
          <p:spPr>
            <a:xfrm>
              <a:off x="30374" y="18656"/>
              <a:ext cx="2226441" cy="604913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lIns="76200" tIns="76200" rIns="76200" bIns="76200" spcCol="1270"/>
            <a:lstStyle/>
            <a:p>
              <a:pPr marL="85725" marR="0" lvl="0" indent="-85725" defTabSz="889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문화예술체육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/>
              </a:r>
              <a:b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</a:b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민간종합공연장</a:t>
              </a: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 -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사립대학ㆍ박물관ㆍ미술관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</p:txBody>
        </p:sp>
      </p:grpSp>
      <p:grpSp>
        <p:nvGrpSpPr>
          <p:cNvPr id="46" name="그룹 21"/>
          <p:cNvGrpSpPr>
            <a:grpSpLocks/>
          </p:cNvGrpSpPr>
          <p:nvPr/>
        </p:nvGrpSpPr>
        <p:grpSpPr bwMode="auto">
          <a:xfrm>
            <a:off x="3449638" y="4505325"/>
            <a:ext cx="2490787" cy="1803400"/>
            <a:chOff x="11785" y="0"/>
            <a:chExt cx="2263799" cy="642225"/>
          </a:xfrm>
          <a:noFill/>
        </p:grpSpPr>
        <p:sp>
          <p:nvSpPr>
            <p:cNvPr id="47" name="모서리가 둥근 직사각형 46"/>
            <p:cNvSpPr/>
            <p:nvPr/>
          </p:nvSpPr>
          <p:spPr>
            <a:xfrm>
              <a:off x="11785" y="0"/>
              <a:ext cx="2263799" cy="64222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48" name="모서리가 둥근 직사각형 4"/>
            <p:cNvSpPr/>
            <p:nvPr/>
          </p:nvSpPr>
          <p:spPr>
            <a:xfrm>
              <a:off x="30541" y="18656"/>
              <a:ext cx="2226286" cy="604913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lIns="76200" tIns="76200" rIns="76200" bIns="76200" spcCol="1270"/>
            <a:lstStyle/>
            <a:p>
              <a:pPr marL="85725" marR="0" lvl="0" indent="-85725" defTabSz="889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교육기관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책임자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/>
              </a:r>
              <a:b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</a:b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사립유치원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평생교육시설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연수기관</a:t>
              </a: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직업훈련기관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(1,000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굴림"/>
                  <a:ea typeface="굴림"/>
                  <a:cs typeface="+mn-cs"/>
                </a:rPr>
                <a:t>㎡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이상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  </a:t>
              </a: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보육시설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(100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인 이하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</a:p>
            <a:p>
              <a:pPr marL="85725" marR="0" lvl="0" indent="-85725" defTabSz="8890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의료기관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그 외 병원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–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입원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30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인 이하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</a:p>
            <a:p>
              <a:pPr marL="85725" marR="0" lvl="0" indent="-85725" defTabSz="8890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문화예술체육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체육관련 행위자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</a:p>
            <a:p>
              <a:pPr marL="85725" marR="0" lvl="0" indent="-85725" defTabSz="8890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법인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모든법인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</a:p>
          </p:txBody>
        </p:sp>
      </p:grpSp>
      <p:grpSp>
        <p:nvGrpSpPr>
          <p:cNvPr id="49" name="그룹 24"/>
          <p:cNvGrpSpPr>
            <a:grpSpLocks/>
          </p:cNvGrpSpPr>
          <p:nvPr/>
        </p:nvGrpSpPr>
        <p:grpSpPr bwMode="auto">
          <a:xfrm>
            <a:off x="6402388" y="4505325"/>
            <a:ext cx="2490787" cy="1803400"/>
            <a:chOff x="11785" y="0"/>
            <a:chExt cx="2263799" cy="642225"/>
          </a:xfrm>
          <a:noFill/>
        </p:grpSpPr>
        <p:sp>
          <p:nvSpPr>
            <p:cNvPr id="50" name="모서리가 둥근 직사각형 49"/>
            <p:cNvSpPr/>
            <p:nvPr/>
          </p:nvSpPr>
          <p:spPr>
            <a:xfrm>
              <a:off x="11785" y="0"/>
              <a:ext cx="2263799" cy="64222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51" name="모서리가 둥근 직사각형 4"/>
            <p:cNvSpPr/>
            <p:nvPr/>
          </p:nvSpPr>
          <p:spPr>
            <a:xfrm>
              <a:off x="30541" y="18656"/>
              <a:ext cx="2226286" cy="604913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lIns="76200" tIns="76200" rIns="76200" bIns="76200" spcCol="1270"/>
            <a:lstStyle/>
            <a:p>
              <a:pPr marL="85725" marR="0" lvl="0" indent="-85725" defTabSz="8890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문화예술체육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/>
              </a:r>
              <a:b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</a:b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민간종합공연장 및 소공연장</a:t>
              </a: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영화상영관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(300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석 이상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)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  <a:p>
              <a:pPr marL="0" marR="0" lvl="0" indent="0" defTabSz="8890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   -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나눔고딕 Bold" pitchFamily="50" charset="-127"/>
                  <a:ea typeface="나눔고딕 Bold" pitchFamily="50" charset="-127"/>
                  <a:cs typeface="+mn-cs"/>
                </a:rPr>
                <a:t>사립박물관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endParaRPr>
            </a:p>
          </p:txBody>
        </p:sp>
      </p:grpSp>
      <p:graphicFrame>
        <p:nvGraphicFramePr>
          <p:cNvPr id="55" name="다이어그램 54"/>
          <p:cNvGraphicFramePr/>
          <p:nvPr/>
        </p:nvGraphicFramePr>
        <p:xfrm>
          <a:off x="252267" y="836712"/>
          <a:ext cx="9488610" cy="58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6" name="다이어그램 55"/>
          <p:cNvGraphicFramePr/>
          <p:nvPr/>
        </p:nvGraphicFramePr>
        <p:xfrm>
          <a:off x="339974" y="3860083"/>
          <a:ext cx="9488610" cy="58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7" name="직사각형 56"/>
          <p:cNvSpPr/>
          <p:nvPr/>
        </p:nvSpPr>
        <p:spPr>
          <a:xfrm>
            <a:off x="3366914" y="3724274"/>
            <a:ext cx="5616624" cy="248602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7544" y="2820556"/>
            <a:ext cx="8208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웹접근성을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준수하게 되면 장애인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고령자 등이 웹 사이트에서 제공하는 정보에 비장애인과 동등하게 접근하고 이용할 수 있게 됩니다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우리나라는 아직까지 많은 웹 사이트들이 웹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접근성을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고려하지 않아서 장애인의 인터넷 이용률이 비장애인에 비해 크게 낮은 실정입니다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23528" y="2532524"/>
            <a:ext cx="777686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누구에게나 동등한 기회 제공을 위해 </a:t>
            </a:r>
            <a:r>
              <a:rPr lang="ko-KR" altLang="en-US" sz="1300" b="1" spc="-20" dirty="0" err="1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웹접근성</a:t>
            </a:r>
            <a:r>
              <a:rPr lang="ko-KR" altLang="en-US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준수 필요</a:t>
            </a:r>
            <a:r>
              <a:rPr lang="en-US" altLang="ko-KR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4012322"/>
            <a:ext cx="820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웹접근성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보장은「국가정보화기본법」과「장애인차별금지 및 권리구제 등에 관한 법률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이하“장애인차별금지법”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」등 법률에 명시된 의무사항입니다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특히 장애인차별금지법은 행위자에 대한 단계적 범위를 명확히 하였으며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불이행시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처벌조항과 권리구제 절차 등이 구체적으로 성문화된 법입니다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이에 따라 모든 공공기관은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2009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년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월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일부터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웹접근성을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준수해야 하고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단계적으로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2015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년까지 모든 웹 사이트가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웹접근성을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준수해야 합니다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323528" y="3724290"/>
            <a:ext cx="7776864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300" b="1" spc="-20" dirty="0" err="1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웹접근성</a:t>
            </a:r>
            <a:r>
              <a:rPr lang="ko-KR" altLang="en-US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보장은 법률에 명시된 의무사항</a:t>
            </a:r>
            <a:r>
              <a:rPr lang="en-US" altLang="ko-KR" sz="13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7544" y="404664"/>
            <a:ext cx="6552728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Why?</a:t>
            </a:r>
            <a:b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1300" b="1" spc="-20" dirty="0" err="1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웹접근성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. </a:t>
            </a: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왜 해야 되는가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?</a:t>
            </a:r>
            <a:endParaRPr kumimoji="0" lang="en-US" altLang="ko-KR" sz="3000" b="1" i="0" u="none" strike="noStrike" kern="1200" cap="none" spc="-10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1452" y="1249710"/>
            <a:ext cx="8030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20" dirty="0" smtClean="0">
                <a:solidFill>
                  <a:srgbClr val="00B0F0"/>
                </a:solidFill>
              </a:rPr>
              <a:t>누구나 </a:t>
            </a:r>
            <a:r>
              <a:rPr lang="ko-KR" altLang="en-US" sz="1600" b="1" spc="-20" dirty="0" err="1" smtClean="0">
                <a:solidFill>
                  <a:srgbClr val="00B0F0"/>
                </a:solidFill>
              </a:rPr>
              <a:t>차별없이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 </a:t>
            </a:r>
            <a:r>
              <a:rPr lang="en-US" altLang="ko-KR" sz="1600" b="1" spc="-20" dirty="0" smtClean="0">
                <a:solidFill>
                  <a:srgbClr val="00B0F0"/>
                </a:solidFill>
              </a:rPr>
              <a:t>web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을 이용할수 있도록</a:t>
            </a:r>
            <a:endParaRPr lang="ko-KR" altLang="en-US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8244408" y="404664"/>
            <a:ext cx="504056" cy="6480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 Bold" charset="-127"/>
                <a:ea typeface="나눔고딕 Bold" charset="-127"/>
              </a:rPr>
              <a:t>03</a:t>
            </a:r>
            <a:endParaRPr lang="ko-KR" altLang="en-US" dirty="0">
              <a:latin typeface="나눔고딕 Bold" charset="-127"/>
              <a:ea typeface="나눔고딕 Bold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 txBox="1">
            <a:spLocks/>
          </p:cNvSpPr>
          <p:nvPr/>
        </p:nvSpPr>
        <p:spPr>
          <a:xfrm>
            <a:off x="323528" y="188640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b="1" spc="-20" dirty="0" err="1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장차법에</a:t>
            </a:r>
            <a:r>
              <a:rPr lang="ko-KR" altLang="en-US" sz="1400" b="1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의한 권리구제 절차</a:t>
            </a:r>
            <a:endParaRPr lang="en-US" altLang="ko-KR" sz="1400" b="1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9" name="그룹 3"/>
          <p:cNvGrpSpPr>
            <a:grpSpLocks/>
          </p:cNvGrpSpPr>
          <p:nvPr/>
        </p:nvGrpSpPr>
        <p:grpSpPr bwMode="auto">
          <a:xfrm>
            <a:off x="665314" y="1127249"/>
            <a:ext cx="7629475" cy="2770633"/>
            <a:chOff x="846164" y="2412479"/>
            <a:chExt cx="8785012" cy="2900726"/>
          </a:xfrm>
        </p:grpSpPr>
        <p:graphicFrame>
          <p:nvGraphicFramePr>
            <p:cNvPr id="60" name="다이어그램 59"/>
            <p:cNvGraphicFramePr/>
            <p:nvPr/>
          </p:nvGraphicFramePr>
          <p:xfrm>
            <a:off x="846164" y="2412479"/>
            <a:ext cx="8785012" cy="8343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1" name="다이어그램 60"/>
            <p:cNvGraphicFramePr/>
            <p:nvPr/>
          </p:nvGraphicFramePr>
          <p:xfrm>
            <a:off x="846164" y="3434750"/>
            <a:ext cx="8785012" cy="8343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62" name="다이어그램 61"/>
            <p:cNvGraphicFramePr/>
            <p:nvPr/>
          </p:nvGraphicFramePr>
          <p:xfrm>
            <a:off x="1026220" y="4478866"/>
            <a:ext cx="3168201" cy="8343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63" name="다이어그램 62"/>
            <p:cNvGraphicFramePr/>
            <p:nvPr/>
          </p:nvGraphicFramePr>
          <p:xfrm>
            <a:off x="6462975" y="4478866"/>
            <a:ext cx="3168201" cy="8343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</p:grpSp>
      <p:sp>
        <p:nvSpPr>
          <p:cNvPr id="64" name="원형 화살표 63"/>
          <p:cNvSpPr/>
          <p:nvPr/>
        </p:nvSpPr>
        <p:spPr>
          <a:xfrm rot="5400000">
            <a:off x="7806499" y="1508249"/>
            <a:ext cx="1031215" cy="103121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원형 화살표 64"/>
          <p:cNvSpPr/>
          <p:nvPr/>
        </p:nvSpPr>
        <p:spPr>
          <a:xfrm rot="4500000" flipV="1">
            <a:off x="256552" y="2568036"/>
            <a:ext cx="1031215" cy="103121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오른쪽 화살표 65"/>
          <p:cNvSpPr/>
          <p:nvPr/>
        </p:nvSpPr>
        <p:spPr>
          <a:xfrm>
            <a:off x="3779912" y="3356992"/>
            <a:ext cx="1649944" cy="30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직사각형 4"/>
          <p:cNvSpPr>
            <a:spLocks noChangeArrowheads="1"/>
          </p:cNvSpPr>
          <p:nvPr/>
        </p:nvSpPr>
        <p:spPr bwMode="auto">
          <a:xfrm>
            <a:off x="4087606" y="3684017"/>
            <a:ext cx="10676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rgbClr val="C00000"/>
                </a:solidFill>
                <a:ea typeface="나눔고딕 Bold" pitchFamily="50" charset="-127"/>
              </a:rPr>
              <a:t>불이행시</a:t>
            </a:r>
            <a:endParaRPr lang="en-US" altLang="ko-KR" sz="1600" b="1" dirty="0">
              <a:solidFill>
                <a:srgbClr val="C00000"/>
              </a:solidFill>
              <a:ea typeface="나눔고딕 Bold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95537" y="4315696"/>
            <a:ext cx="3456384" cy="19216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latin typeface="나눔고딕" pitchFamily="50" charset="-127"/>
                <a:ea typeface="나눔고딕" pitchFamily="50" charset="-127"/>
              </a:rPr>
              <a:t> 내용</a:t>
            </a:r>
            <a:endParaRPr lang="ko-KR" altLang="en-US" sz="1200" b="1" kern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부제목 2"/>
          <p:cNvSpPr txBox="1">
            <a:spLocks/>
          </p:cNvSpPr>
          <p:nvPr/>
        </p:nvSpPr>
        <p:spPr>
          <a:xfrm>
            <a:off x="467544" y="4581128"/>
            <a:ext cx="5688632" cy="136191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민사소송을 통한 권리구제</a:t>
            </a: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법 제 </a:t>
            </a: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46</a:t>
            </a: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</a:t>
            </a: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b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민사상 손해배상제도를 통해 차별행위에 의한 피해를 금전적으로 배상 받을 수 있음</a:t>
            </a:r>
            <a:endParaRPr lang="en-US" altLang="ko-KR" sz="1100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100" spc="-20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형사소송을 통한 권리구제</a:t>
            </a: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법 제 </a:t>
            </a: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49</a:t>
            </a: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</a:t>
            </a: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b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차별행위가 악의적인 경우 형사소송을 통해 </a:t>
            </a: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이하의 징역</a:t>
            </a:r>
            <a:r>
              <a:rPr lang="en-US" altLang="ko-KR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3</a:t>
            </a:r>
            <a:r>
              <a:rPr lang="ko-KR" altLang="en-US" sz="1100" spc="-20" dirty="0" err="1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천만원</a:t>
            </a:r>
            <a:r>
              <a:rPr lang="ko-KR" altLang="en-US" sz="1100" spc="-20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이하의 벌금 부과</a:t>
            </a:r>
            <a:endParaRPr lang="en-US" altLang="ko-KR" sz="11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95536" y="4509120"/>
            <a:ext cx="8352928" cy="151216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/>
          <p:cNvSpPr/>
          <p:nvPr/>
        </p:nvSpPr>
        <p:spPr>
          <a:xfrm>
            <a:off x="539552" y="2492897"/>
            <a:ext cx="1152128" cy="10801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장애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39552" y="4005065"/>
            <a:ext cx="799288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39552" y="4407422"/>
            <a:ext cx="1152128" cy="10801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환경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979712" y="4537696"/>
            <a:ext cx="6408712" cy="816674"/>
            <a:chOff x="1979712" y="4509121"/>
            <a:chExt cx="6408712" cy="816674"/>
          </a:xfrm>
        </p:grpSpPr>
        <p:pic>
          <p:nvPicPr>
            <p:cNvPr id="19" name="그림 18" descr="1353920672_diagram_v2-20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3597" y="4593422"/>
              <a:ext cx="648072" cy="648072"/>
            </a:xfrm>
            <a:prstGeom prst="rect">
              <a:avLst/>
            </a:prstGeom>
          </p:spPr>
        </p:pic>
        <p:pic>
          <p:nvPicPr>
            <p:cNvPr id="20" name="그림 19" descr="1353920684_diagram_v2-2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0352" y="4593422"/>
              <a:ext cx="648072" cy="648072"/>
            </a:xfrm>
            <a:prstGeom prst="rect">
              <a:avLst/>
            </a:prstGeom>
          </p:spPr>
        </p:pic>
        <p:pic>
          <p:nvPicPr>
            <p:cNvPr id="22" name="그림 21" descr="1353920718_Window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9712" y="4593422"/>
              <a:ext cx="648072" cy="648072"/>
            </a:xfrm>
            <a:prstGeom prst="rect">
              <a:avLst/>
            </a:prstGeom>
          </p:spPr>
        </p:pic>
        <p:pic>
          <p:nvPicPr>
            <p:cNvPr id="23" name="그림 22" descr="1353920739_Mac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808" y="4593422"/>
              <a:ext cx="648072" cy="648072"/>
            </a:xfrm>
            <a:prstGeom prst="rect">
              <a:avLst/>
            </a:prstGeom>
          </p:spPr>
        </p:pic>
        <p:pic>
          <p:nvPicPr>
            <p:cNvPr id="31" name="그림 30" descr="1353981412_Ipa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4536" y="4509121"/>
              <a:ext cx="816674" cy="816674"/>
            </a:xfrm>
            <a:prstGeom prst="rect">
              <a:avLst/>
            </a:prstGeom>
          </p:spPr>
        </p:pic>
        <p:pic>
          <p:nvPicPr>
            <p:cNvPr id="32" name="그림 31" descr="1353981451_iPhon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6732" y="4509121"/>
              <a:ext cx="816674" cy="816674"/>
            </a:xfrm>
            <a:prstGeom prst="rect">
              <a:avLst/>
            </a:prstGeom>
          </p:spPr>
        </p:pic>
        <p:pic>
          <p:nvPicPr>
            <p:cNvPr id="35" name="그림 34" descr="1353981678_android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8567" y="4665430"/>
              <a:ext cx="504056" cy="504056"/>
            </a:xfrm>
            <a:prstGeom prst="rect">
              <a:avLst/>
            </a:prstGeom>
          </p:spPr>
        </p:pic>
        <p:pic>
          <p:nvPicPr>
            <p:cNvPr id="36" name="그림 35" descr="1353981795_3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1812" y="4665430"/>
              <a:ext cx="504056" cy="504056"/>
            </a:xfrm>
            <a:prstGeom prst="rect">
              <a:avLst/>
            </a:prstGeom>
          </p:spPr>
        </p:pic>
      </p:grpSp>
      <p:sp>
        <p:nvSpPr>
          <p:cNvPr id="37" name="타원 36"/>
          <p:cNvSpPr/>
          <p:nvPr/>
        </p:nvSpPr>
        <p:spPr>
          <a:xfrm>
            <a:off x="4501952" y="2492897"/>
            <a:ext cx="1152128" cy="108012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브라우저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991201" y="2310804"/>
            <a:ext cx="2397223" cy="1262213"/>
            <a:chOff x="5991201" y="2310804"/>
            <a:chExt cx="2397223" cy="1262213"/>
          </a:xfrm>
        </p:grpSpPr>
        <p:pic>
          <p:nvPicPr>
            <p:cNvPr id="38" name="그림 37" descr="1353981997_I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6133" y="2310804"/>
              <a:ext cx="542131" cy="542131"/>
            </a:xfrm>
            <a:prstGeom prst="rect">
              <a:avLst/>
            </a:prstGeom>
          </p:spPr>
        </p:pic>
        <p:pic>
          <p:nvPicPr>
            <p:cNvPr id="39" name="그림 38" descr="1353982007_Chrome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84369" y="3068961"/>
              <a:ext cx="504055" cy="504055"/>
            </a:xfrm>
            <a:prstGeom prst="rect">
              <a:avLst/>
            </a:prstGeom>
          </p:spPr>
        </p:pic>
        <p:pic>
          <p:nvPicPr>
            <p:cNvPr id="40" name="그림 39" descr="1353982013_Firefox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2321" y="2348880"/>
              <a:ext cx="504055" cy="504055"/>
            </a:xfrm>
            <a:prstGeom prst="rect">
              <a:avLst/>
            </a:prstGeom>
          </p:spPr>
        </p:pic>
        <p:pic>
          <p:nvPicPr>
            <p:cNvPr id="41" name="그림 40" descr="1353982022_Safari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91201" y="3048001"/>
              <a:ext cx="525016" cy="525016"/>
            </a:xfrm>
            <a:prstGeom prst="rect">
              <a:avLst/>
            </a:prstGeom>
          </p:spPr>
        </p:pic>
        <p:pic>
          <p:nvPicPr>
            <p:cNvPr id="42" name="그림 41" descr="1353982037_Opera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48265" y="3068961"/>
              <a:ext cx="504055" cy="504055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2006748" y="2389831"/>
            <a:ext cx="1566217" cy="1255194"/>
            <a:chOff x="2006748" y="2389831"/>
            <a:chExt cx="1566217" cy="1255194"/>
          </a:xfrm>
        </p:grpSpPr>
        <p:pic>
          <p:nvPicPr>
            <p:cNvPr id="24" name="그림 23" descr="1353920814_418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6748" y="2417453"/>
              <a:ext cx="611430" cy="611430"/>
            </a:xfrm>
            <a:prstGeom prst="rect">
              <a:avLst/>
            </a:prstGeom>
          </p:spPr>
        </p:pic>
        <p:pic>
          <p:nvPicPr>
            <p:cNvPr id="30" name="그림 29" descr="1353921034_finder_heart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1760" y="2996953"/>
              <a:ext cx="648072" cy="648072"/>
            </a:xfrm>
            <a:prstGeom prst="rect">
              <a:avLst/>
            </a:prstGeom>
          </p:spPr>
        </p:pic>
        <p:pic>
          <p:nvPicPr>
            <p:cNvPr id="43" name="그림 42" descr="1353982204_sound_mute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63441" y="2389831"/>
              <a:ext cx="609524" cy="609524"/>
            </a:xfrm>
            <a:prstGeom prst="rect">
              <a:avLst/>
            </a:prstGeom>
          </p:spPr>
        </p:pic>
      </p:grpSp>
      <p:sp>
        <p:nvSpPr>
          <p:cNvPr id="44" name="직사각형 43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467544" y="404664"/>
            <a:ext cx="6552728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What?</a:t>
            </a:r>
            <a:b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1300" b="1" spc="-20" dirty="0" err="1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웹접근성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. </a:t>
            </a: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무엇을 고려해야 되는가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?</a:t>
            </a:r>
            <a:endParaRPr kumimoji="0" lang="en-US" altLang="ko-KR" sz="3000" b="1" i="0" u="none" strike="noStrike" kern="1200" cap="none" spc="-10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1452" y="1249710"/>
            <a:ext cx="8030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20" dirty="0" smtClean="0">
                <a:solidFill>
                  <a:srgbClr val="00B0F0"/>
                </a:solidFill>
              </a:rPr>
              <a:t>장애인</a:t>
            </a:r>
            <a:r>
              <a:rPr lang="en-US" altLang="ko-KR" sz="1600" b="1" spc="-20" dirty="0" smtClean="0">
                <a:solidFill>
                  <a:srgbClr val="00B0F0"/>
                </a:solidFill>
              </a:rPr>
              <a:t>,  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브라우저</a:t>
            </a:r>
            <a:r>
              <a:rPr lang="en-US" altLang="ko-KR" sz="1600" b="1" spc="-20" dirty="0" smtClean="0">
                <a:solidFill>
                  <a:srgbClr val="00B0F0"/>
                </a:solidFill>
              </a:rPr>
              <a:t>, 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접속환경</a:t>
            </a:r>
            <a:r>
              <a:rPr lang="en-US" altLang="ko-KR" sz="1600" b="1" spc="-20" dirty="0" smtClean="0">
                <a:solidFill>
                  <a:srgbClr val="00B0F0"/>
                </a:solidFill>
              </a:rPr>
              <a:t>, 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디바이스</a:t>
            </a:r>
            <a:endParaRPr lang="ko-KR" altLang="en-US" sz="1600" b="1" dirty="0"/>
          </a:p>
        </p:txBody>
      </p:sp>
      <p:sp>
        <p:nvSpPr>
          <p:cNvPr id="45" name="직사각형 44"/>
          <p:cNvSpPr/>
          <p:nvPr/>
        </p:nvSpPr>
        <p:spPr>
          <a:xfrm>
            <a:off x="8244408" y="404664"/>
            <a:ext cx="504056" cy="6480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 Bold" charset="-127"/>
                <a:ea typeface="나눔고딕 Bold" charset="-127"/>
              </a:rPr>
              <a:t>04</a:t>
            </a:r>
            <a:endParaRPr lang="ko-KR" altLang="en-US" dirty="0">
              <a:latin typeface="나눔고딕 Bold" charset="-127"/>
              <a:ea typeface="나눔고딕 Bold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8" grpId="0" animBg="1"/>
      <p:bldP spid="37" grpId="0" animBg="1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67544" y="404664"/>
            <a:ext cx="6552728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How?</a:t>
            </a:r>
            <a:br>
              <a:rPr lang="en-US" altLang="ko-KR" sz="3000" b="1" spc="-100" dirty="0" smtClean="0">
                <a:solidFill>
                  <a:srgbClr val="968C8C">
                    <a:lumMod val="75000"/>
                  </a:srgb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1300" b="1" spc="-20" dirty="0" err="1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웹접근성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. </a:t>
            </a:r>
            <a:r>
              <a:rPr lang="ko-KR" altLang="en-US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어떻게 해야 되는가</a:t>
            </a:r>
            <a:r>
              <a:rPr lang="en-US" altLang="ko-KR" sz="1300" b="1" spc="-20" dirty="0" smtClean="0">
                <a:solidFill>
                  <a:srgbClr val="968C8C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?</a:t>
            </a:r>
            <a:endParaRPr kumimoji="0" lang="en-US" altLang="ko-KR" sz="3000" b="1" i="0" u="none" strike="noStrike" kern="1200" cap="none" spc="-10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01452" y="1249710"/>
            <a:ext cx="8030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20" dirty="0" smtClean="0">
                <a:solidFill>
                  <a:srgbClr val="00B0F0"/>
                </a:solidFill>
              </a:rPr>
              <a:t>한국형 웹 </a:t>
            </a:r>
            <a:r>
              <a:rPr lang="ko-KR" altLang="en-US" sz="1600" b="1" spc="-20" dirty="0" err="1" smtClean="0">
                <a:solidFill>
                  <a:srgbClr val="00B0F0"/>
                </a:solidFill>
              </a:rPr>
              <a:t>콘텐츠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 </a:t>
            </a:r>
            <a:r>
              <a:rPr lang="ko-KR" altLang="en-US" sz="1600" b="1" spc="-20" dirty="0" err="1" smtClean="0">
                <a:solidFill>
                  <a:srgbClr val="00B0F0"/>
                </a:solidFill>
              </a:rPr>
              <a:t>접근성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 지침 </a:t>
            </a:r>
            <a:r>
              <a:rPr lang="en-US" altLang="ko-KR" sz="1600" b="1" spc="-20" dirty="0" smtClean="0">
                <a:solidFill>
                  <a:srgbClr val="00B0F0"/>
                </a:solidFill>
              </a:rPr>
              <a:t>2.0 ( Korean Web Content Accessibility Guidelines ) </a:t>
            </a:r>
            <a:r>
              <a:rPr lang="ko-KR" altLang="en-US" sz="1600" b="1" spc="-20" dirty="0" smtClean="0">
                <a:solidFill>
                  <a:srgbClr val="00B0F0"/>
                </a:solidFill>
              </a:rPr>
              <a:t>준수</a:t>
            </a:r>
            <a:endParaRPr lang="ko-KR" alt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03648" y="2708920"/>
            <a:ext cx="216024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대체텍스트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멀티미디어 대체수단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명료성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31640" y="2348880"/>
            <a:ext cx="2304256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부제목 2"/>
          <p:cNvSpPr txBox="1">
            <a:spLocks/>
          </p:cNvSpPr>
          <p:nvPr/>
        </p:nvSpPr>
        <p:spPr>
          <a:xfrm>
            <a:off x="1369021" y="2348880"/>
            <a:ext cx="252028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인식의 용이성</a:t>
            </a:r>
            <a:endParaRPr lang="en-US" altLang="ko-KR" sz="1000" b="1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80348" y="2708920"/>
            <a:ext cx="216024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키보드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접근성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충분한 시간제공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광과민성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발작 예상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쉬운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네비게이션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08340" y="2348880"/>
            <a:ext cx="2304256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부제목 2"/>
          <p:cNvSpPr txBox="1">
            <a:spLocks/>
          </p:cNvSpPr>
          <p:nvPr/>
        </p:nvSpPr>
        <p:spPr>
          <a:xfrm>
            <a:off x="5436196" y="2348880"/>
            <a:ext cx="2294631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운용의 용이성</a:t>
            </a:r>
            <a:endParaRPr lang="en-US" altLang="ko-KR" sz="1000" b="1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03648" y="4835768"/>
            <a:ext cx="216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가독성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예측 가능성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콘텐츠의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논리성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입력도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움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31640" y="4331712"/>
            <a:ext cx="2304256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1369021" y="4331712"/>
            <a:ext cx="252028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이해의 용이성</a:t>
            </a:r>
            <a:endParaRPr lang="en-US" altLang="ko-KR" sz="1000" b="1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80348" y="4835768"/>
            <a:ext cx="216024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코딩문법 준수</a:t>
            </a:r>
            <a:endParaRPr lang="en-US" altLang="ko-KR" sz="1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웹 애플리케이션 </a:t>
            </a:r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접근성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08340" y="4331712"/>
            <a:ext cx="2304256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부제목 2"/>
          <p:cNvSpPr txBox="1">
            <a:spLocks/>
          </p:cNvSpPr>
          <p:nvPr/>
        </p:nvSpPr>
        <p:spPr>
          <a:xfrm>
            <a:off x="5445721" y="4331712"/>
            <a:ext cx="252028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4) </a:t>
            </a:r>
            <a:r>
              <a:rPr lang="ko-KR" altLang="en-US" sz="1000" b="1" spc="-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견고성</a:t>
            </a:r>
            <a:endParaRPr lang="en-US" altLang="ko-KR" sz="1000" b="1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44408" y="404664"/>
            <a:ext cx="504056" cy="6480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 Bold" charset="-127"/>
                <a:ea typeface="나눔고딕 Bold" charset="-127"/>
              </a:rPr>
              <a:t>05</a:t>
            </a:r>
            <a:endParaRPr lang="ko-KR" altLang="en-US" dirty="0">
              <a:latin typeface="나눔고딕 Bold" charset="-127"/>
              <a:ea typeface="나눔고딕 Bold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2348</Words>
  <Application>Microsoft Office PowerPoint</Application>
  <PresentationFormat>화면 슬라이드 쇼(4:3)</PresentationFormat>
  <Paragraphs>414</Paragraphs>
  <Slides>33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굴림</vt:lpstr>
      <vt:lpstr>Arial</vt:lpstr>
      <vt:lpstr>돋움</vt:lpstr>
      <vt:lpstr>맑은 고딕</vt:lpstr>
      <vt:lpstr>나눔고딕 ExtraBold</vt:lpstr>
      <vt:lpstr>Wingdings</vt:lpstr>
      <vt:lpstr>나눔고딕 Bold</vt:lpstr>
      <vt:lpstr>나눔고딕</vt:lpstr>
      <vt:lpstr>Arial Unicode MS</vt:lpstr>
      <vt:lpstr>Office 테마</vt:lpstr>
      <vt:lpstr>육하원칙으로 풀어보는 웹접근성</vt:lpstr>
      <vt:lpstr>목차</vt:lpstr>
      <vt:lpstr>Who? 웹접근성. 누구를 위해서 해야 되는가?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FAQ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</dc:title>
  <dc:creator>네이버 한글캠페인</dc:creator>
  <cp:lastModifiedBy>bluewebd</cp:lastModifiedBy>
  <cp:revision>271</cp:revision>
  <dcterms:created xsi:type="dcterms:W3CDTF">2011-08-25T02:21:48Z</dcterms:created>
  <dcterms:modified xsi:type="dcterms:W3CDTF">2013-10-17T08:08:49Z</dcterms:modified>
</cp:coreProperties>
</file>